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92" r:id="rId11"/>
    <p:sldId id="266" r:id="rId12"/>
    <p:sldId id="293" r:id="rId13"/>
    <p:sldId id="267" r:id="rId14"/>
    <p:sldId id="265" r:id="rId15"/>
    <p:sldId id="269" r:id="rId16"/>
    <p:sldId id="270" r:id="rId17"/>
    <p:sldId id="271" r:id="rId18"/>
    <p:sldId id="272" r:id="rId19"/>
    <p:sldId id="273" r:id="rId20"/>
    <p:sldId id="274" r:id="rId21"/>
    <p:sldId id="275" r:id="rId22"/>
    <p:sldId id="276" r:id="rId23"/>
    <p:sldId id="277" r:id="rId24"/>
    <p:sldId id="278" r:id="rId25"/>
    <p:sldId id="279" r:id="rId26"/>
    <p:sldId id="291" r:id="rId27"/>
    <p:sldId id="290" r:id="rId28"/>
    <p:sldId id="288" r:id="rId29"/>
    <p:sldId id="280" r:id="rId30"/>
    <p:sldId id="281" r:id="rId31"/>
    <p:sldId id="289" r:id="rId32"/>
    <p:sldId id="282" r:id="rId33"/>
    <p:sldId id="283" r:id="rId34"/>
    <p:sldId id="284"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1004" autoAdjust="0"/>
  </p:normalViewPr>
  <p:slideViewPr>
    <p:cSldViewPr>
      <p:cViewPr>
        <p:scale>
          <a:sx n="65" d="100"/>
          <a:sy n="65" d="100"/>
        </p:scale>
        <p:origin x="-15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BF91F61-B6D2-446A-897F-269DA978590F}" type="datetimeFigureOut">
              <a:rPr lang="ar-SA" smtClean="0"/>
              <a:pPr/>
              <a:t>12/11/1440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8C95665-918D-47A2-8068-237D8FA5950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BF91F61-B6D2-446A-897F-269DA978590F}" type="datetimeFigureOut">
              <a:rPr lang="ar-SA" smtClean="0"/>
              <a:pPr/>
              <a:t>12/11/1440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8C95665-918D-47A2-8068-237D8FA5950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BF91F61-B6D2-446A-897F-269DA978590F}" type="datetimeFigureOut">
              <a:rPr lang="ar-SA" smtClean="0"/>
              <a:pPr/>
              <a:t>12/11/1440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8C95665-918D-47A2-8068-237D8FA5950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BF91F61-B6D2-446A-897F-269DA978590F}" type="datetimeFigureOut">
              <a:rPr lang="ar-SA" smtClean="0"/>
              <a:pPr/>
              <a:t>12/11/1440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8C95665-918D-47A2-8068-237D8FA5950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BF91F61-B6D2-446A-897F-269DA978590F}" type="datetimeFigureOut">
              <a:rPr lang="ar-SA" smtClean="0"/>
              <a:pPr/>
              <a:t>12/11/1440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8C95665-918D-47A2-8068-237D8FA5950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BF91F61-B6D2-446A-897F-269DA978590F}" type="datetimeFigureOut">
              <a:rPr lang="ar-SA" smtClean="0"/>
              <a:pPr/>
              <a:t>12/11/1440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8C95665-918D-47A2-8068-237D8FA5950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BF91F61-B6D2-446A-897F-269DA978590F}" type="datetimeFigureOut">
              <a:rPr lang="ar-SA" smtClean="0"/>
              <a:pPr/>
              <a:t>12/11/1440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8C95665-918D-47A2-8068-237D8FA5950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BF91F61-B6D2-446A-897F-269DA978590F}" type="datetimeFigureOut">
              <a:rPr lang="ar-SA" smtClean="0"/>
              <a:pPr/>
              <a:t>12/11/1440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8C95665-918D-47A2-8068-237D8FA5950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F91F61-B6D2-446A-897F-269DA978590F}" type="datetimeFigureOut">
              <a:rPr lang="ar-SA" smtClean="0"/>
              <a:pPr/>
              <a:t>12/11/1440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8C95665-918D-47A2-8068-237D8FA5950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F91F61-B6D2-446A-897F-269DA978590F}" type="datetimeFigureOut">
              <a:rPr lang="ar-SA" smtClean="0"/>
              <a:pPr/>
              <a:t>12/11/1440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8C95665-918D-47A2-8068-237D8FA5950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F91F61-B6D2-446A-897F-269DA978590F}" type="datetimeFigureOut">
              <a:rPr lang="ar-SA" smtClean="0"/>
              <a:pPr/>
              <a:t>12/11/1440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8C95665-918D-47A2-8068-237D8FA5950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F91F61-B6D2-446A-897F-269DA978590F}" type="datetimeFigureOut">
              <a:rPr lang="ar-SA" smtClean="0"/>
              <a:pPr/>
              <a:t>12/11/1440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8C95665-918D-47A2-8068-237D8FA5950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png"/><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1928802"/>
            <a:ext cx="6400800" cy="3709998"/>
          </a:xfrm>
        </p:spPr>
        <p:txBody>
          <a:bodyPr>
            <a:normAutofit/>
          </a:bodyPr>
          <a:lstStyle/>
          <a:p>
            <a:r>
              <a:rPr lang="en-US" sz="6000" b="1" dirty="0">
                <a:solidFill>
                  <a:srgbClr val="002060"/>
                </a:solidFill>
              </a:rPr>
              <a:t>CARBOHYDRATES</a:t>
            </a:r>
            <a:endParaRPr lang="ar-SA" sz="6000"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5000628" cy="523220"/>
          </a:xfrm>
          <a:prstGeom prst="rect">
            <a:avLst/>
          </a:prstGeom>
        </p:spPr>
        <p:txBody>
          <a:bodyPr wrap="square">
            <a:spAutoFit/>
          </a:bodyPr>
          <a:lstStyle/>
          <a:p>
            <a:pPr>
              <a:spcBef>
                <a:spcPct val="50000"/>
              </a:spcBef>
            </a:pPr>
            <a:r>
              <a:rPr lang="en-US" sz="2800" dirty="0" smtClean="0"/>
              <a:t>(+)-glucose?  An </a:t>
            </a:r>
            <a:r>
              <a:rPr lang="en-US" sz="2800" dirty="0" err="1" smtClean="0"/>
              <a:t>aldohexose</a:t>
            </a:r>
            <a:endParaRPr lang="en-US" sz="2800" dirty="0" smtClean="0"/>
          </a:p>
        </p:txBody>
      </p:sp>
      <p:sp>
        <p:nvSpPr>
          <p:cNvPr id="3" name="مستطيل 2"/>
          <p:cNvSpPr/>
          <p:nvPr/>
        </p:nvSpPr>
        <p:spPr>
          <a:xfrm>
            <a:off x="0" y="571480"/>
            <a:ext cx="6715140" cy="523220"/>
          </a:xfrm>
          <a:prstGeom prst="rect">
            <a:avLst/>
          </a:prstGeom>
        </p:spPr>
        <p:txBody>
          <a:bodyPr wrap="square">
            <a:spAutoFit/>
          </a:bodyPr>
          <a:lstStyle/>
          <a:p>
            <a:pPr>
              <a:spcBef>
                <a:spcPct val="50000"/>
              </a:spcBef>
            </a:pPr>
            <a:r>
              <a:rPr lang="en-US" sz="2800" dirty="0" smtClean="0"/>
              <a:t>Four </a:t>
            </a:r>
            <a:r>
              <a:rPr lang="en-US" sz="2800" dirty="0" err="1" smtClean="0"/>
              <a:t>chiral</a:t>
            </a:r>
            <a:r>
              <a:rPr lang="en-US" sz="2800" dirty="0" smtClean="0"/>
              <a:t> centers, 2</a:t>
            </a:r>
            <a:r>
              <a:rPr lang="en-US" sz="2800" baseline="30000" dirty="0" smtClean="0"/>
              <a:t>4</a:t>
            </a:r>
            <a:r>
              <a:rPr lang="en-US" sz="2800" dirty="0" smtClean="0"/>
              <a:t> = 16 </a:t>
            </a:r>
            <a:r>
              <a:rPr lang="en-US" sz="2800" dirty="0" err="1" smtClean="0"/>
              <a:t>stereoisomers</a:t>
            </a:r>
            <a:r>
              <a:rPr lang="ar-IQ" sz="2800" dirty="0" smtClean="0"/>
              <a:t>       </a:t>
            </a:r>
            <a:endParaRPr lang="en-US" sz="2800" dirty="0"/>
          </a:p>
        </p:txBody>
      </p:sp>
      <p:graphicFrame>
        <p:nvGraphicFramePr>
          <p:cNvPr id="74754" name="Object 1024"/>
          <p:cNvGraphicFramePr>
            <a:graphicFrameLocks noChangeAspect="1"/>
          </p:cNvGraphicFramePr>
          <p:nvPr/>
        </p:nvGraphicFramePr>
        <p:xfrm>
          <a:off x="285720" y="1357313"/>
          <a:ext cx="5635625" cy="5500687"/>
        </p:xfrm>
        <a:graphic>
          <a:graphicData uri="http://schemas.openxmlformats.org/presentationml/2006/ole">
            <mc:AlternateContent xmlns:mc="http://schemas.openxmlformats.org/markup-compatibility/2006">
              <mc:Choice xmlns:v="urn:schemas-microsoft-com:vml" Requires="v">
                <p:oleObj spid="_x0000_s74767" name="CS ChemDraw Drawing" r:id="rId3" imgW="2145600" imgH="1989000" progId="">
                  <p:embed/>
                </p:oleObj>
              </mc:Choice>
              <mc:Fallback>
                <p:oleObj name="CS ChemDraw Drawing" r:id="rId3" imgW="2145600" imgH="1989000" progId="">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20" y="1357313"/>
                        <a:ext cx="5635625" cy="550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srcRect/>
          <a:stretch>
            <a:fillRect/>
          </a:stretch>
        </p:blipFill>
        <p:spPr bwMode="auto">
          <a:xfrm>
            <a:off x="2357422" y="285729"/>
            <a:ext cx="4071966" cy="2143139"/>
          </a:xfrm>
          <a:prstGeom prst="rect">
            <a:avLst/>
          </a:prstGeom>
          <a:noFill/>
          <a:ln w="9525">
            <a:noFill/>
            <a:miter lim="800000"/>
            <a:headEnd/>
            <a:tailEnd/>
          </a:ln>
        </p:spPr>
      </p:pic>
      <p:sp>
        <p:nvSpPr>
          <p:cNvPr id="22529" name="Rectangle 1"/>
          <p:cNvSpPr>
            <a:spLocks noChangeArrowheads="1"/>
          </p:cNvSpPr>
          <p:nvPr/>
        </p:nvSpPr>
        <p:spPr bwMode="auto">
          <a:xfrm>
            <a:off x="0" y="2613533"/>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BoldMT"/>
              </a:rPr>
              <a:t>                             The two isomeric forms of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Arial-BoldMT"/>
              </a:rPr>
              <a:t>glyceraldehyde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a:rPr>
              <a:t>The designation of a sugar isomer as the D- form or of its mirror images the L- form is determined by the spatial relationship to the parent compound of the carbohydrate family.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a:rPr>
              <a:t>The D and L forms of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a:rPr>
              <a:t>Glyceraldehyde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a:rPr>
              <a:t> are shown in the Figure 2.2.</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a:rPr>
              <a:t>The orientation of- OH and- H groups around the carbon atom adjacent to the terminal primary alcohol carbon determines its D or L form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a:rPr>
              <a:t>When the - OH group on this carbon is on the right, the sugar is a member of the D-series,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a:rPr>
              <a:t>when it is on the left, it is a member of the L-series. These D and L configuration are also called Enantiomers.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785918" y="428604"/>
            <a:ext cx="5429283" cy="56726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645176"/>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Calibri" pitchFamily="34" charset="0"/>
                <a:ea typeface="Calibri" pitchFamily="34" charset="0"/>
                <a:cs typeface="+mj-cs"/>
              </a:rPr>
              <a:t>Optical Activity</a:t>
            </a:r>
            <a:endParaRPr kumimoji="0" lang="en-US" sz="3200" b="0" i="0" u="none" strike="noStrike" cap="none" normalizeH="0" baseline="0" dirty="0" smtClean="0">
              <a:ln>
                <a:noFill/>
              </a:ln>
              <a:solidFill>
                <a:srgbClr val="0070C0"/>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The presence of asymmetric carbon atom causes optical activity. When a beam of plane polarized light is passed through a solution of carbohydrate it will rotate the light either to right or to left.</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Depending on the rotation, molecules are called dextrorotatory (+) (d) or levorotatory (-)(l). Thus, D- glucose is dextrorotatory but D- fructose is levorotatory.</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When equal amounts of D and L isomers are present, the resulting mixture has no optical activity, since the activities of</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each isomer cancel one another. Such a mixture is called racemic or DL mixture.</a:t>
            </a:r>
            <a:endParaRPr kumimoji="0" lang="en-US" sz="28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rgbClr val="0070C0"/>
                </a:solidFill>
                <a:effectLst/>
                <a:latin typeface="Calibri" pitchFamily="34" charset="0"/>
                <a:ea typeface="Calibri" pitchFamily="34" charset="0"/>
                <a:cs typeface="Arial-BoldMT" charset="0"/>
              </a:rPr>
              <a:t>Epimers</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a:p>
            <a:pPr lvl="0" algn="l" rt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When sugars are different from one another, only in configuration with regard to a single carbon atom (around one carbon atom) they are called </a:t>
            </a:r>
            <a:r>
              <a:rPr kumimoji="0" lang="en-US" sz="2800" b="1" i="0" u="none" strike="noStrike" cap="none" normalizeH="0" baseline="0" dirty="0" err="1" smtClean="0">
                <a:ln>
                  <a:noFill/>
                </a:ln>
                <a:solidFill>
                  <a:schemeClr val="tx1"/>
                </a:solidFill>
                <a:effectLst/>
                <a:latin typeface="Calibri" pitchFamily="34" charset="0"/>
                <a:ea typeface="Calibri" pitchFamily="34" charset="0"/>
                <a:cs typeface="Arial-BoldMT" charset="0"/>
              </a:rPr>
              <a:t>epimers</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Arial-BoldMT" charset="0"/>
              </a:rPr>
              <a: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of each other.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For example glucose and mannose are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epimers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They differ only in configuration around C2.</a:t>
            </a:r>
          </a:p>
          <a:p>
            <a:pPr algn="l" rt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Mannose and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Galactose</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are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epimers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of Glucose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3554" name="Object 0"/>
          <p:cNvGraphicFramePr>
            <a:graphicFrameLocks noChangeAspect="1"/>
          </p:cNvGraphicFramePr>
          <p:nvPr/>
        </p:nvGraphicFramePr>
        <p:xfrm>
          <a:off x="214282" y="3357562"/>
          <a:ext cx="5643602" cy="2857520"/>
        </p:xfrm>
        <a:graphic>
          <a:graphicData uri="http://schemas.openxmlformats.org/presentationml/2006/ole">
            <mc:AlternateContent xmlns:mc="http://schemas.openxmlformats.org/markup-compatibility/2006">
              <mc:Choice xmlns:v="urn:schemas-microsoft-com:vml" Requires="v">
                <p:oleObj spid="_x0000_s23567" name="CS ChemDraw Drawing" r:id="rId3" imgW="1902960" imgH="1567080" progId="">
                  <p:embed/>
                </p:oleObj>
              </mc:Choice>
              <mc:Fallback>
                <p:oleObj name="CS ChemDraw Drawing" r:id="rId3" imgW="1902960" imgH="1567080" progId="">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282" y="3357562"/>
                        <a:ext cx="5643602" cy="28575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555" name="Picture 3"/>
          <p:cNvPicPr>
            <a:picLocks noChangeAspect="1" noChangeArrowheads="1"/>
          </p:cNvPicPr>
          <p:nvPr/>
        </p:nvPicPr>
        <p:blipFill>
          <a:blip r:embed="rId5"/>
          <a:srcRect/>
          <a:stretch>
            <a:fillRect/>
          </a:stretch>
        </p:blipFill>
        <p:spPr bwMode="auto">
          <a:xfrm>
            <a:off x="6572264" y="3143248"/>
            <a:ext cx="1857388" cy="29289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285728"/>
            <a:ext cx="9144000"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rgbClr val="0070C0"/>
                </a:solidFill>
                <a:effectLst/>
                <a:latin typeface="Calibri" pitchFamily="34" charset="0"/>
                <a:ea typeface="Calibri" pitchFamily="34" charset="0"/>
                <a:cs typeface="Arial-BoldMT"/>
              </a:rPr>
              <a:t>Anomers</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The two stereoisomers at the hemiacetal (anomeric) carbon are: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itchFamily="49" charset="0"/>
                <a:ea typeface="Calibri" pitchFamily="34" charset="0"/>
                <a:cs typeface="Courier New" pitchFamily="49" charset="0"/>
              </a:rPr>
              <a:t>o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The alpha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a:rPr>
              <a:t>anomer</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 Where- OH group is down (Haworth)</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itchFamily="49" charset="0"/>
                <a:ea typeface="Calibri" pitchFamily="34" charset="0"/>
                <a:cs typeface="Courier New" pitchFamily="49" charset="0"/>
              </a:rPr>
              <a:t>o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The beta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a:rPr>
              <a:t>anomer</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 Where- OH group is up (Haworth)</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BoldMT"/>
                <a:ea typeface="Calibri" pitchFamily="34" charset="0"/>
                <a:cs typeface="SymbolMT"/>
              </a:rPr>
              <a:t>•</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a:rPr>
              <a:t>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a:rPr>
              <a:t>Anomers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 (having different physical properties)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6626" name="Picture 2"/>
          <p:cNvPicPr>
            <a:picLocks noChangeAspect="1" noChangeArrowheads="1"/>
          </p:cNvPicPr>
          <p:nvPr/>
        </p:nvPicPr>
        <p:blipFill>
          <a:blip r:embed="rId2"/>
          <a:srcRect/>
          <a:stretch>
            <a:fillRect/>
          </a:stretch>
        </p:blipFill>
        <p:spPr bwMode="auto">
          <a:xfrm>
            <a:off x="1" y="3357562"/>
            <a:ext cx="3857619" cy="2928958"/>
          </a:xfrm>
          <a:prstGeom prst="rect">
            <a:avLst/>
          </a:prstGeom>
          <a:noFill/>
          <a:ln w="9525">
            <a:noFill/>
            <a:miter lim="800000"/>
            <a:headEnd/>
            <a:tailEnd/>
          </a:ln>
          <a:effectLst/>
        </p:spPr>
      </p:pic>
      <p:pic>
        <p:nvPicPr>
          <p:cNvPr id="26627" name="Picture 3"/>
          <p:cNvPicPr>
            <a:picLocks noChangeAspect="1" noChangeArrowheads="1"/>
          </p:cNvPicPr>
          <p:nvPr/>
        </p:nvPicPr>
        <p:blipFill>
          <a:blip r:embed="rId3"/>
          <a:srcRect/>
          <a:stretch>
            <a:fillRect/>
          </a:stretch>
        </p:blipFill>
        <p:spPr bwMode="auto">
          <a:xfrm>
            <a:off x="5143504" y="3571876"/>
            <a:ext cx="3143272" cy="28575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45534"/>
            <a:ext cx="8892480" cy="75713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3600" b="1" i="0" u="none" strike="noStrike" cap="none" normalizeH="0" baseline="0" dirty="0" smtClean="0">
                <a:ln>
                  <a:noFill/>
                </a:ln>
                <a:solidFill>
                  <a:srgbClr val="0070C0"/>
                </a:solidFill>
                <a:effectLst/>
                <a:latin typeface="Calibri" pitchFamily="34" charset="0"/>
                <a:ea typeface="Calibri" pitchFamily="34" charset="0"/>
                <a:cs typeface="+mj-cs"/>
              </a:rPr>
              <a:t>Cyclization of monosaccharides:</a:t>
            </a:r>
            <a:endParaRPr kumimoji="0" lang="en-US" sz="3600" b="0" i="0" u="none" strike="noStrike" cap="none" normalizeH="0" baseline="0" dirty="0" smtClean="0">
              <a:ln>
                <a:noFill/>
              </a:ln>
              <a:solidFill>
                <a:srgbClr val="0070C0"/>
              </a:solidFill>
              <a:effectLst/>
              <a:latin typeface="Arial" pitchFamily="34" charset="0"/>
              <a:cs typeface="+mj-cs"/>
            </a:endParaRPr>
          </a:p>
          <a:p>
            <a:pPr algn="just" rtl="0" eaLnBrk="0" fontAlgn="base" hangingPunct="0">
              <a:lnSpc>
                <a:spcPct val="150000"/>
              </a:lnSpc>
              <a:spcBef>
                <a:spcPct val="0"/>
              </a:spcBef>
              <a:spcAft>
                <a:spcPct val="0"/>
              </a:spcAf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Monosaccharides with five or more carbon atoms in the backbone usually occur in solution as cyclic or ring structure, in which the carbonyl group is not free as written on the open chain structure but has formed a covalent bond with one of the hydroxyl group along the chain to form a hemiacetal or </a:t>
            </a:r>
            <a:r>
              <a:rPr kumimoji="0" lang="en-US" sz="3200" b="0" i="0" u="none" strike="noStrike" cap="none" normalizeH="0" baseline="0" dirty="0" err="1" smtClean="0">
                <a:ln>
                  <a:noFill/>
                </a:ln>
                <a:solidFill>
                  <a:schemeClr val="tx1"/>
                </a:solidFill>
                <a:effectLst/>
                <a:latin typeface="Calibri" pitchFamily="34" charset="0"/>
                <a:ea typeface="Calibri" pitchFamily="34" charset="0"/>
                <a:cs typeface="+mj-cs"/>
              </a:rPr>
              <a:t>hemiketal</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 ring. In general, an aldehyde can react with an alcohol to form</a:t>
            </a:r>
            <a:r>
              <a:rPr kumimoji="0" lang="en-US" sz="3200" b="0" i="0" u="none" strike="noStrike" cap="none" normalizeH="0" baseline="0" dirty="0" smtClean="0">
                <a:ln>
                  <a:noFill/>
                </a:ln>
                <a:solidFill>
                  <a:schemeClr val="tx1"/>
                </a:solidFill>
                <a:effectLst/>
                <a:latin typeface="Arial" pitchFamily="34" charset="0"/>
                <a:ea typeface="Calibri" pitchFamily="34" charset="0"/>
                <a:cs typeface="+mj-cs"/>
              </a:rPr>
              <a:t>a hemiacetal or </a:t>
            </a:r>
            <a:r>
              <a:rPr kumimoji="0" lang="en-US" sz="3200" b="0" i="0" u="none" strike="noStrike" cap="none" normalizeH="0" baseline="0" dirty="0" err="1" smtClean="0">
                <a:ln>
                  <a:noFill/>
                </a:ln>
                <a:solidFill>
                  <a:schemeClr val="tx1"/>
                </a:solidFill>
                <a:effectLst/>
                <a:latin typeface="Arial" pitchFamily="34" charset="0"/>
                <a:ea typeface="Calibri" pitchFamily="34" charset="0"/>
                <a:cs typeface="+mj-cs"/>
              </a:rPr>
              <a:t>acetal</a:t>
            </a:r>
            <a:r>
              <a:rPr kumimoji="0" lang="en-US" sz="3200" b="0" i="0" u="none" strike="noStrike" cap="none" normalizeH="0" baseline="0" dirty="0" smtClean="0">
                <a:ln>
                  <a:noFill/>
                </a:ln>
                <a:solidFill>
                  <a:schemeClr val="tx1"/>
                </a:solidFill>
                <a:effectLst/>
                <a:latin typeface="Arial" pitchFamily="34" charset="0"/>
                <a:cs typeface="+mj-cs"/>
              </a:rPr>
              <a:t> </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a typeface="Calibri" pitchFamily="34" charset="0"/>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srcRect/>
          <a:stretch>
            <a:fillRect/>
          </a:stretch>
        </p:blipFill>
        <p:spPr bwMode="auto">
          <a:xfrm>
            <a:off x="428597" y="2632288"/>
            <a:ext cx="8715403" cy="27456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73178"/>
            <a:ext cx="9144000" cy="76066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eaLnBrk="0" fontAlgn="base" hangingPunct="0">
              <a:lnSpc>
                <a:spcPct val="150000"/>
              </a:lnSpc>
              <a:spcBef>
                <a:spcPct val="0"/>
              </a:spcBef>
              <a:spcAft>
                <a:spcPct val="0"/>
              </a:spcAf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The C-1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a:rPr>
              <a:t>aldehyde</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 in the open-chain form of glucose reacts with the -5th carbon atom containing hydroxyl group to form an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a:rPr>
              <a:t>intramolecular</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a:rPr>
              <a:t>hemiacetal</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 The resulting six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a:rPr>
              <a:t>membered</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 ring is called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a:rPr>
              <a:t>pyranose</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 because of its similarity to organic molecule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a:rPr>
              <a:t>Pyran</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algn="just" rtl="0" eaLnBrk="0" fontAlgn="base" hangingPunct="0">
              <a:lnSpc>
                <a:spcPct val="150000"/>
              </a:lnSpc>
              <a:spcBef>
                <a:spcPct val="0"/>
              </a:spcBef>
              <a:spcAft>
                <a:spcPct val="0"/>
              </a:spcAf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   Two different forms of glucose are formed when the OH group extends to right it is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a:rPr>
              <a:t>α</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-D-Glucose and when it extends to left, it is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a:rPr>
              <a:t>β</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-D-Glucose commonly called as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a:rPr>
              <a:t>Anomers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 Similarly, a ketone can react with an alcohol to form a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a:rPr>
              <a:t>hemiketal</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a:rPr>
              <a:t> or ketal.</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srcRect/>
          <a:stretch>
            <a:fillRect/>
          </a:stretch>
        </p:blipFill>
        <p:spPr bwMode="auto">
          <a:xfrm>
            <a:off x="2214544" y="3214687"/>
            <a:ext cx="6423544" cy="2500330"/>
          </a:xfrm>
          <a:prstGeom prst="rect">
            <a:avLst/>
          </a:prstGeom>
          <a:noFill/>
          <a:ln w="9525">
            <a:noFill/>
            <a:miter lim="800000"/>
            <a:headEnd/>
            <a:tailEnd/>
          </a:ln>
        </p:spPr>
      </p:pic>
      <p:sp>
        <p:nvSpPr>
          <p:cNvPr id="30721" name="Rectangle 1"/>
          <p:cNvSpPr>
            <a:spLocks noChangeArrowheads="1"/>
          </p:cNvSpPr>
          <p:nvPr/>
        </p:nvSpPr>
        <p:spPr bwMode="auto">
          <a:xfrm>
            <a:off x="0" y="5786454"/>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SymbolMT"/>
              </a:rPr>
              <a:t>                                               α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a:rPr>
              <a:t>and β forms of Fructose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مستطيل 3"/>
          <p:cNvSpPr/>
          <p:nvPr/>
        </p:nvSpPr>
        <p:spPr>
          <a:xfrm>
            <a:off x="0" y="428604"/>
            <a:ext cx="9144000" cy="2246769"/>
          </a:xfrm>
          <a:prstGeom prst="rect">
            <a:avLst/>
          </a:prstGeom>
        </p:spPr>
        <p:txBody>
          <a:bodyPr wrap="square">
            <a:spAutoFit/>
          </a:bodyPr>
          <a:lstStyle/>
          <a:p>
            <a:pPr lvl="0" algn="l" rtl="0" eaLnBrk="0" fontAlgn="base" hangingPunct="0">
              <a:spcBef>
                <a:spcPct val="0"/>
              </a:spcBef>
              <a:spcAft>
                <a:spcPct val="0"/>
              </a:spcAft>
            </a:pPr>
            <a:r>
              <a:rPr lang="en-US" sz="2800" dirty="0" smtClean="0">
                <a:latin typeface="Calibri" pitchFamily="34" charset="0"/>
                <a:ea typeface="Calibri" pitchFamily="34" charset="0"/>
                <a:cs typeface="ArialMT"/>
              </a:rPr>
              <a:t>The C-2 keto group in the open chain form of fructose can react with the 5th carbon atom containing hydroxyl group to form an intramolecular  </a:t>
            </a:r>
            <a:r>
              <a:rPr lang="en-US" sz="2800" dirty="0" err="1" smtClean="0">
                <a:latin typeface="Calibri" pitchFamily="34" charset="0"/>
                <a:ea typeface="Calibri" pitchFamily="34" charset="0"/>
                <a:cs typeface="ArialMT"/>
              </a:rPr>
              <a:t>hemiketal</a:t>
            </a:r>
            <a:r>
              <a:rPr lang="en-US" sz="2800" dirty="0" smtClean="0">
                <a:latin typeface="Calibri" pitchFamily="34" charset="0"/>
                <a:ea typeface="Calibri" pitchFamily="34" charset="0"/>
                <a:cs typeface="ArialMT"/>
              </a:rPr>
              <a:t>. </a:t>
            </a:r>
            <a:endParaRPr lang="en-US" sz="2800" dirty="0" smtClean="0">
              <a:latin typeface="Arial" pitchFamily="34" charset="0"/>
              <a:cs typeface="Arial" pitchFamily="34" charset="0"/>
            </a:endParaRPr>
          </a:p>
          <a:p>
            <a:pPr lvl="0" algn="l" rtl="0" eaLnBrk="0" fontAlgn="base" hangingPunct="0">
              <a:spcBef>
                <a:spcPct val="0"/>
              </a:spcBef>
              <a:spcAft>
                <a:spcPct val="0"/>
              </a:spcAft>
            </a:pPr>
            <a:r>
              <a:rPr lang="en-US" sz="2800" dirty="0" smtClean="0">
                <a:latin typeface="Calibri" pitchFamily="34" charset="0"/>
                <a:ea typeface="Calibri" pitchFamily="34" charset="0"/>
                <a:cs typeface="ArialMT"/>
              </a:rPr>
              <a:t>This five membered ring is called </a:t>
            </a:r>
            <a:r>
              <a:rPr lang="en-US" sz="2800" dirty="0" err="1" smtClean="0">
                <a:latin typeface="Calibri" pitchFamily="34" charset="0"/>
                <a:ea typeface="Calibri" pitchFamily="34" charset="0"/>
                <a:cs typeface="ArialMT"/>
              </a:rPr>
              <a:t>furanose</a:t>
            </a:r>
            <a:r>
              <a:rPr lang="en-US" sz="2800" dirty="0" smtClean="0">
                <a:latin typeface="Calibri" pitchFamily="34" charset="0"/>
                <a:ea typeface="Calibri" pitchFamily="34" charset="0"/>
                <a:cs typeface="ArialMT"/>
              </a:rPr>
              <a:t> because of its similarity to organic molecule furan</a:t>
            </a: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15443"/>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Calibri" pitchFamily="34" charset="0"/>
                <a:ea typeface="Calibri" pitchFamily="34" charset="0"/>
                <a:cs typeface="+mj-cs"/>
              </a:rPr>
              <a:t>Introduction</a:t>
            </a:r>
            <a:endParaRPr kumimoji="0" lang="en-US" sz="3200" b="0" i="0" u="none" strike="noStrike" cap="none" normalizeH="0" baseline="0" dirty="0" smtClean="0">
              <a:ln>
                <a:noFill/>
              </a:ln>
              <a:solidFill>
                <a:srgbClr val="0070C0"/>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Carbohydrates are the most abundant macromolecules in nature.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They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are the main source and storage of energy in the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body. They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serve also as structural component of cell membrane. </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The  general molecular formula of carbohydrate is CnH2nOn or (CH2O)n, where n &gt; 3. </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Chemically, they contain the elements Carbon, hydrogen and oxygen.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Thus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they are Carbon compounds that contain large quantities of Hydroxyl groups.</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Carbohydrates in general are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mj-cs"/>
              </a:rPr>
              <a:t>polyhydroxy</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mj-cs"/>
              </a:rPr>
              <a:t>aldehydes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or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mj-cs"/>
              </a:rPr>
              <a:t>ketones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or compounds which give these substances on hydrolysis.</a:t>
            </a:r>
            <a:endParaRPr kumimoji="0" lang="en-US" sz="28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500042"/>
            <a:ext cx="91440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Calibri" pitchFamily="34" charset="0"/>
                <a:ea typeface="Calibri" pitchFamily="34" charset="0"/>
                <a:cs typeface="Arial-BoldMT" charset="0"/>
              </a:rPr>
              <a:t>Oligosaccharides</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Oligosaccharides contain 2 to 10 monosaccharide units.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The most abundant oligosaccharides found in nature are the Disaccharides.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Calibri" pitchFamily="34" charset="0"/>
              <a:ea typeface="Calibri" pitchFamily="34" charset="0"/>
              <a:cs typeface="Arial-BoldMT"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Calibri" pitchFamily="34" charset="0"/>
                <a:ea typeface="Calibri" pitchFamily="34" charset="0"/>
                <a:cs typeface="Arial-BoldMT" charset="0"/>
              </a:rPr>
              <a:t>Disaccharides</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When two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monosaccharides</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are covalently bonded together by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glycosidic</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linkages a disaccharide is formed.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Glycosidic</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bond is formed when the hydroxyl group on one of the sugars reacts with the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anomeric</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carbon on the second sugar.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Biologically important disaccharides are sucrose, maltose, and Lactose.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97656"/>
            <a:ext cx="91440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Calibri" pitchFamily="34" charset="0"/>
                <a:ea typeface="Calibri" pitchFamily="34" charset="0"/>
                <a:cs typeface="Arial-BoldMT" charset="0"/>
              </a:rPr>
              <a:t>Maltose</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Maltose contains two D-glucose residues joined by a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glycosidic</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linkage between OH at the first carbon atom of the first glucose residues and OH at the fourth carbon atom of the second  glucose forming a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a:rPr>
              <a:t>α</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-(1,4)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glycosidic</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linkage as shown in Figure below.</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Maltose is the major degradative product of Starch. Maltose is hydrolyzed to two molecules of D- glucose by the intestinal enzyme maltase, which is specific for the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a:rPr>
              <a:t>α</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(1, 4)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glycosidic</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bond.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صورة 2"/>
          <p:cNvPicPr/>
          <p:nvPr/>
        </p:nvPicPr>
        <p:blipFill>
          <a:blip r:embed="rId2"/>
          <a:srcRect/>
          <a:stretch>
            <a:fillRect/>
          </a:stretch>
        </p:blipFill>
        <p:spPr bwMode="auto">
          <a:xfrm>
            <a:off x="3500430" y="4328719"/>
            <a:ext cx="4025767" cy="2196625"/>
          </a:xfrm>
          <a:prstGeom prst="rect">
            <a:avLst/>
          </a:prstGeom>
          <a:noFill/>
          <a:ln w="9525">
            <a:noFill/>
            <a:miter lim="800000"/>
            <a:headEnd/>
            <a:tailEnd/>
          </a:ln>
        </p:spPr>
      </p:pic>
      <p:sp>
        <p:nvSpPr>
          <p:cNvPr id="32770" name="Rectangle 2"/>
          <p:cNvSpPr>
            <a:spLocks noChangeArrowheads="1"/>
          </p:cNvSpPr>
          <p:nvPr/>
        </p:nvSpPr>
        <p:spPr bwMode="auto">
          <a:xfrm>
            <a:off x="154272" y="5571011"/>
            <a:ext cx="355363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Arial-BoldMT" charset="0"/>
              </a:rPr>
              <a:t>                              Structure of Maltose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285728"/>
            <a:ext cx="91440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Calibri" pitchFamily="34" charset="0"/>
                <a:ea typeface="Calibri" pitchFamily="34" charset="0"/>
                <a:cs typeface="Arial-BoldMT" charset="0"/>
              </a:rPr>
              <a:t>Lactose</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Lactose is a disaccharide of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charset="-128"/>
              </a:rPr>
              <a:t>β</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-D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galactose</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and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charset="-128"/>
              </a:rPr>
              <a:t>β</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-D- glucose which are linked by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charset="-128"/>
              </a:rPr>
              <a:t>β</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-(1,4)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glycosidic</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linkage.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Lactose acts as a reducing substance since it has a free carbonyl group on the glucose. It is found exclusively in milk of mammals (Milk sugar).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صورة 2"/>
          <p:cNvPicPr/>
          <p:nvPr/>
        </p:nvPicPr>
        <p:blipFill>
          <a:blip r:embed="rId2"/>
          <a:srcRect/>
          <a:stretch>
            <a:fillRect/>
          </a:stretch>
        </p:blipFill>
        <p:spPr bwMode="auto">
          <a:xfrm>
            <a:off x="3286117" y="3214687"/>
            <a:ext cx="4429155" cy="2214578"/>
          </a:xfrm>
          <a:prstGeom prst="rect">
            <a:avLst/>
          </a:prstGeom>
          <a:noFill/>
          <a:ln w="9525">
            <a:noFill/>
            <a:miter lim="800000"/>
            <a:headEnd/>
            <a:tailEnd/>
          </a:ln>
        </p:spPr>
      </p:pic>
      <p:sp>
        <p:nvSpPr>
          <p:cNvPr id="33794" name="Rectangle 2"/>
          <p:cNvSpPr>
            <a:spLocks noChangeArrowheads="1"/>
          </p:cNvSpPr>
          <p:nvPr/>
        </p:nvSpPr>
        <p:spPr bwMode="auto">
          <a:xfrm>
            <a:off x="1357290" y="5572140"/>
            <a:ext cx="5614486"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Arial-BoldMT" charset="0"/>
              </a:rPr>
              <a:t>                              Structure of Lactose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170819"/>
            <a:ext cx="91440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70C0"/>
                </a:solidFill>
                <a:effectLst/>
                <a:latin typeface="Calibri" pitchFamily="34" charset="0"/>
                <a:ea typeface="Calibri" pitchFamily="34" charset="0"/>
                <a:cs typeface="Arial-BoldMT" charset="0"/>
              </a:rPr>
              <a:t>Sucrose (Cane sugar)</a:t>
            </a:r>
            <a:endParaRPr kumimoji="0" lang="en-US" sz="36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Sucrose is a disaccharide of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charset="-128"/>
              </a:rPr>
              <a:t>α</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D- glucose and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charset="-128"/>
              </a:rPr>
              <a:t>β</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-D-fructose. It is obtained from cane sugar. It is also present in various fruits. In contrast to other disaccharides sucrose contains no free anomeric carbon atom.             </a:t>
            </a:r>
          </a:p>
          <a:p>
            <a:pPr marL="0" marR="0" lvl="0" indent="0" algn="just" defTabSz="914400" rtl="0" eaLnBrk="0" fontAlgn="base" latinLnBrk="0" hangingPunct="0">
              <a:lnSpc>
                <a:spcPct val="100000"/>
              </a:lnSpc>
              <a:spcBef>
                <a:spcPct val="0"/>
              </a:spcBef>
              <a:spcAft>
                <a:spcPct val="0"/>
              </a:spcAft>
              <a:buClrTx/>
              <a:buSzTx/>
              <a:buFontTx/>
              <a:buNone/>
              <a:tabLst/>
            </a:pPr>
            <a:r>
              <a:rPr lang="en-US" sz="2800" dirty="0">
                <a:latin typeface="Calibri" pitchFamily="34" charset="0"/>
                <a:ea typeface="Calibri" pitchFamily="34" charset="0"/>
                <a:cs typeface="ArialMT" charset="0"/>
              </a:rPr>
              <a:t> </a:t>
            </a:r>
            <a:r>
              <a:rPr lang="en-US" sz="2800" dirty="0" smtClean="0">
                <a:latin typeface="Calibri" pitchFamily="34" charset="0"/>
                <a:ea typeface="Calibri" pitchFamily="34" charset="0"/>
                <a:cs typeface="ArialMT" charset="0"/>
              </a:rPr>
              <a: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Since the anomeric carbons of both its component monosaccharide units are linked to each other. For this reason sucrose is non reducing sugar.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صورة 2"/>
          <p:cNvPicPr/>
          <p:nvPr/>
        </p:nvPicPr>
        <p:blipFill>
          <a:blip r:embed="rId2"/>
          <a:srcRect/>
          <a:stretch>
            <a:fillRect/>
          </a:stretch>
        </p:blipFill>
        <p:spPr bwMode="auto">
          <a:xfrm>
            <a:off x="3357518" y="3786185"/>
            <a:ext cx="4705618" cy="1974574"/>
          </a:xfrm>
          <a:prstGeom prst="rect">
            <a:avLst/>
          </a:prstGeom>
          <a:noFill/>
          <a:ln w="9525">
            <a:noFill/>
            <a:miter lim="800000"/>
            <a:headEnd/>
            <a:tailEnd/>
          </a:ln>
        </p:spPr>
      </p:pic>
      <p:sp>
        <p:nvSpPr>
          <p:cNvPr id="34818" name="Rectangle 2"/>
          <p:cNvSpPr>
            <a:spLocks noChangeArrowheads="1"/>
          </p:cNvSpPr>
          <p:nvPr/>
        </p:nvSpPr>
        <p:spPr bwMode="auto">
          <a:xfrm>
            <a:off x="772637" y="5786454"/>
            <a:ext cx="8371363"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BoldMT" charset="0"/>
              </a:rPr>
              <a:t>Structure of sucrose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SymbolMT" charset="-128"/>
              </a:rPr>
              <a:t>α</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BoldMT" charset="0"/>
              </a:rPr>
              <a:t>-(1, 2) β-</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Arial-BoldMT" charset="0"/>
              </a:rPr>
              <a:t>Glycosidic</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BoldMT" charset="0"/>
              </a:rPr>
              <a:t> bond Polysaccharides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769922"/>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a:rPr>
              <a:t>Most of the carbohydrates found in nature occur in the form of high molecular polymers called polysaccharides.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a:rPr>
              <a:t>There are two types of </a:t>
            </a:r>
            <a:r>
              <a:rPr kumimoji="0" lang="en-US" sz="3200" b="0" i="0" u="none" strike="noStrike" cap="none" normalizeH="0" baseline="0" dirty="0" err="1" smtClean="0">
                <a:ln>
                  <a:noFill/>
                </a:ln>
                <a:solidFill>
                  <a:schemeClr val="tx1"/>
                </a:solidFill>
                <a:effectLst/>
                <a:latin typeface="Calibri" pitchFamily="34" charset="0"/>
                <a:ea typeface="Calibri" pitchFamily="34" charset="0"/>
                <a:cs typeface="ArialMT"/>
              </a:rPr>
              <a:t>polysaccharides.These</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a:rPr>
              <a:t> are: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0000"/>
                </a:solidFill>
                <a:effectLst/>
                <a:latin typeface="Arial-BoldMT"/>
                <a:ea typeface="Calibri" pitchFamily="34" charset="0"/>
                <a:cs typeface="SymbolMT" charset="-128"/>
              </a:rPr>
              <a:t>•</a:t>
            </a:r>
            <a:r>
              <a:rPr kumimoji="0" lang="en-US" sz="3200" b="0" i="0" u="none" strike="noStrike" cap="none" normalizeH="0" baseline="0" dirty="0" smtClean="0">
                <a:ln>
                  <a:noFill/>
                </a:ln>
                <a:solidFill>
                  <a:srgbClr val="FF0000"/>
                </a:solidFill>
                <a:effectLst/>
                <a:latin typeface="Calibri" pitchFamily="34" charset="0"/>
                <a:ea typeface="Calibri" pitchFamily="34" charset="0"/>
                <a:cs typeface="SymbolMT" charset="-128"/>
              </a:rPr>
              <a:t> </a:t>
            </a:r>
            <a:r>
              <a:rPr kumimoji="0" lang="en-US" sz="3200" b="0" i="0" u="none" strike="noStrike" cap="none" normalizeH="0" baseline="0" dirty="0" err="1" smtClean="0">
                <a:ln>
                  <a:noFill/>
                </a:ln>
                <a:solidFill>
                  <a:srgbClr val="FF0000"/>
                </a:solidFill>
                <a:effectLst/>
                <a:latin typeface="Calibri" pitchFamily="34" charset="0"/>
                <a:ea typeface="Calibri" pitchFamily="34" charset="0"/>
                <a:cs typeface="ArialMT"/>
              </a:rPr>
              <a:t>Homopolysaccharides</a:t>
            </a:r>
            <a:r>
              <a:rPr kumimoji="0" lang="en-US" sz="3200" b="0" i="0" u="none" strike="noStrike" cap="none" normalizeH="0" baseline="0" dirty="0" smtClean="0">
                <a:ln>
                  <a:noFill/>
                </a:ln>
                <a:solidFill>
                  <a:srgbClr val="FF0000"/>
                </a:solidFill>
                <a:effectLst/>
                <a:latin typeface="Calibri" pitchFamily="34" charset="0"/>
                <a:ea typeface="Calibri" pitchFamily="34" charset="0"/>
                <a:cs typeface="ArialMT"/>
              </a:rPr>
              <a:t>: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a:rPr>
              <a:t>that contain only one type of monosaccharide building blocks.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BoldMT"/>
                <a:ea typeface="Calibri" pitchFamily="34" charset="0"/>
                <a:cs typeface="SymbolMT" charset="-128"/>
              </a:rPr>
              <a:t>•</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SymbolMT" charset="-128"/>
              </a:rPr>
              <a:t> </a:t>
            </a:r>
            <a:r>
              <a:rPr kumimoji="0" lang="en-US" sz="3200" b="0" i="0" u="none" strike="noStrike" cap="none" normalizeH="0" baseline="0" dirty="0" err="1" smtClean="0">
                <a:ln>
                  <a:noFill/>
                </a:ln>
                <a:solidFill>
                  <a:srgbClr val="FF0000"/>
                </a:solidFill>
                <a:effectLst/>
                <a:latin typeface="Calibri" pitchFamily="34" charset="0"/>
                <a:ea typeface="Calibri" pitchFamily="34" charset="0"/>
                <a:cs typeface="ArialMT"/>
              </a:rPr>
              <a:t>Heteropolysaccharides</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a:rPr>
              <a:t>: which contain two or more different kinds monosaccharide building blocks.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tx1"/>
                </a:solidFill>
                <a:effectLst/>
                <a:latin typeface="Calibri" pitchFamily="34" charset="0"/>
                <a:ea typeface="Calibri" pitchFamily="34" charset="0"/>
                <a:cs typeface="Arial-BoldMT" charset="0"/>
              </a:rPr>
              <a:t>Homopolysaccharides</a:t>
            </a:r>
            <a:r>
              <a:rPr kumimoji="0" lang="en-US" sz="3200" b="1" i="0" u="none" strike="noStrike" cap="none" normalizeH="0" baseline="0" dirty="0" smtClean="0">
                <a:ln>
                  <a:noFill/>
                </a:ln>
                <a:solidFill>
                  <a:schemeClr val="tx1"/>
                </a:solidFill>
                <a:effectLst/>
                <a:latin typeface="Calibri" pitchFamily="34" charset="0"/>
                <a:ea typeface="Calibri" pitchFamily="34" charset="0"/>
                <a:cs typeface="Arial-BoldMT"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a:rPr>
              <a:t>Example of </a:t>
            </a:r>
            <a:r>
              <a:rPr kumimoji="0" lang="en-US" sz="3200" b="0" i="0" u="none" strike="noStrike" cap="none" normalizeH="0" baseline="0" dirty="0" err="1" smtClean="0">
                <a:ln>
                  <a:noFill/>
                </a:ln>
                <a:solidFill>
                  <a:schemeClr val="tx1"/>
                </a:solidFill>
                <a:effectLst/>
                <a:latin typeface="Calibri" pitchFamily="34" charset="0"/>
                <a:ea typeface="Calibri" pitchFamily="34" charset="0"/>
                <a:cs typeface="ArialMT"/>
              </a:rPr>
              <a:t>Homopolysaccharides</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a:rPr>
              <a:t> : Starch, glycogen, Cellulose and </a:t>
            </a:r>
            <a:r>
              <a:rPr kumimoji="0" lang="en-US" sz="3200" b="0" i="0" u="none" strike="noStrike" cap="none" normalizeH="0" baseline="0" dirty="0" err="1" smtClean="0">
                <a:ln>
                  <a:noFill/>
                </a:ln>
                <a:solidFill>
                  <a:schemeClr val="tx1"/>
                </a:solidFill>
                <a:effectLst/>
                <a:latin typeface="Calibri" pitchFamily="34" charset="0"/>
                <a:ea typeface="Calibri" pitchFamily="34" charset="0"/>
                <a:cs typeface="ArialMT"/>
              </a:rPr>
              <a:t>dextrins</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مستطيل 2"/>
          <p:cNvSpPr/>
          <p:nvPr/>
        </p:nvSpPr>
        <p:spPr>
          <a:xfrm>
            <a:off x="179512" y="-27384"/>
            <a:ext cx="2928958" cy="584775"/>
          </a:xfrm>
          <a:prstGeom prst="rect">
            <a:avLst/>
          </a:prstGeom>
        </p:spPr>
        <p:txBody>
          <a:bodyPr wrap="square">
            <a:spAutoFit/>
          </a:bodyPr>
          <a:lstStyle/>
          <a:p>
            <a:r>
              <a:rPr lang="en-US" sz="3200" b="1" dirty="0" smtClean="0">
                <a:solidFill>
                  <a:srgbClr val="0070C0"/>
                </a:solidFill>
              </a:rPr>
              <a:t>Polysaccharides</a:t>
            </a:r>
            <a:endParaRPr lang="ar-SA" sz="3200" dirty="0">
              <a:solidFill>
                <a:srgbClr val="0070C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44812"/>
            <a:ext cx="91440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0000"/>
                </a:solidFill>
                <a:effectLst/>
                <a:latin typeface="Calibri" pitchFamily="34" charset="0"/>
                <a:ea typeface="Calibri" pitchFamily="34" charset="0"/>
                <a:cs typeface="+mj-cs"/>
              </a:rPr>
              <a:t>Starch</a:t>
            </a:r>
            <a:endParaRPr kumimoji="0" lang="en-US" sz="3600" b="0" i="0" u="none" strike="noStrike" cap="none" normalizeH="0" baseline="0" dirty="0" smtClean="0">
              <a:ln>
                <a:noFill/>
              </a:ln>
              <a:solidFill>
                <a:srgbClr val="FF0000"/>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charset="0"/>
              </a:rPr>
              <a:t>    It is one of the most important storage polysaccharide in plant cells. It is especially abundant in tubers, such as potatoes and in seeds such as cereals.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charset="0"/>
              </a:rPr>
              <a:t>     Starch consists of two polymeric units made of glucose called Amylose and Amylopectin but they differ in molecular architecture.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0000"/>
                </a:solidFill>
                <a:effectLst/>
                <a:latin typeface="Calibri" pitchFamily="34" charset="0"/>
                <a:ea typeface="Calibri" pitchFamily="34" charset="0"/>
                <a:cs typeface="ArialMT" charset="0"/>
              </a:rPr>
              <a:t>      Amylose</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charset="0"/>
              </a:rPr>
              <a:t>  is unbranched with 250 to 300 D-Glucose units linked by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SymbolMT" charset="-128"/>
              </a:rPr>
              <a:t>α</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charset="0"/>
              </a:rPr>
              <a:t>-(1, 4) linkages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a:srcRect/>
          <a:stretch>
            <a:fillRect/>
          </a:stretch>
        </p:blipFill>
        <p:spPr bwMode="auto">
          <a:xfrm>
            <a:off x="0" y="1285860"/>
            <a:ext cx="9144000" cy="4171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69532"/>
            <a:ext cx="9144000" cy="6650860"/>
          </a:xfrm>
          <a:prstGeom prst="rect">
            <a:avLst/>
          </a:prstGeom>
        </p:spPr>
        <p:txBody>
          <a:bodyPr wrap="square">
            <a:spAutoFit/>
          </a:bodyPr>
          <a:lstStyle/>
          <a:p>
            <a:pPr lvl="0" algn="just" rtl="0" eaLnBrk="0" fontAlgn="base" hangingPunct="0">
              <a:lnSpc>
                <a:spcPct val="150000"/>
              </a:lnSpc>
              <a:spcBef>
                <a:spcPct val="0"/>
              </a:spcBef>
              <a:spcAft>
                <a:spcPct val="0"/>
              </a:spcAft>
            </a:pPr>
            <a:r>
              <a:rPr lang="en-US" sz="3600" dirty="0" smtClean="0">
                <a:solidFill>
                  <a:srgbClr val="FF0000"/>
                </a:solidFill>
                <a:latin typeface="Calibri" pitchFamily="34" charset="0"/>
                <a:ea typeface="Calibri" pitchFamily="34" charset="0"/>
                <a:cs typeface="ArialMT" charset="0"/>
              </a:rPr>
              <a:t>Amylopectin</a:t>
            </a:r>
            <a:r>
              <a:rPr lang="en-US" sz="3600" dirty="0" smtClean="0">
                <a:latin typeface="Calibri" pitchFamily="34" charset="0"/>
                <a:ea typeface="Calibri" pitchFamily="34" charset="0"/>
                <a:cs typeface="ArialMT" charset="0"/>
              </a:rPr>
              <a:t>  </a:t>
            </a:r>
          </a:p>
          <a:p>
            <a:pPr lvl="0" algn="just" rtl="0" eaLnBrk="0" fontAlgn="base" hangingPunct="0">
              <a:lnSpc>
                <a:spcPct val="150000"/>
              </a:lnSpc>
              <a:spcBef>
                <a:spcPct val="0"/>
              </a:spcBef>
              <a:spcAft>
                <a:spcPct val="0"/>
              </a:spcAft>
            </a:pPr>
            <a:r>
              <a:rPr lang="en-US" sz="3600" dirty="0" smtClean="0">
                <a:latin typeface="Calibri" pitchFamily="34" charset="0"/>
                <a:ea typeface="Calibri" pitchFamily="34" charset="0"/>
                <a:cs typeface="ArialMT" charset="0"/>
              </a:rPr>
              <a:t>    consists of long branched glucose residue (units) with higher molecular weight.</a:t>
            </a:r>
            <a:endParaRPr lang="en-US" sz="3600" dirty="0" smtClean="0">
              <a:latin typeface="Arial" pitchFamily="34" charset="0"/>
              <a:cs typeface="Arial" pitchFamily="34" charset="0"/>
            </a:endParaRPr>
          </a:p>
          <a:p>
            <a:pPr lvl="0" algn="just" rtl="0" eaLnBrk="0" fontAlgn="base" hangingPunct="0">
              <a:lnSpc>
                <a:spcPct val="150000"/>
              </a:lnSpc>
              <a:spcBef>
                <a:spcPct val="0"/>
              </a:spcBef>
              <a:spcAft>
                <a:spcPct val="0"/>
              </a:spcAft>
            </a:pPr>
            <a:r>
              <a:rPr lang="en-US" sz="3600" dirty="0" smtClean="0">
                <a:latin typeface="Calibri" pitchFamily="34" charset="0"/>
                <a:ea typeface="Calibri" pitchFamily="34" charset="0"/>
                <a:cs typeface="ArialMT" charset="0"/>
              </a:rPr>
              <a:t>The inner part of glucose units in </a:t>
            </a:r>
            <a:r>
              <a:rPr lang="en-US" sz="3600" dirty="0" err="1" smtClean="0">
                <a:latin typeface="Calibri" pitchFamily="34" charset="0"/>
                <a:ea typeface="Calibri" pitchFamily="34" charset="0"/>
                <a:cs typeface="ArialMT" charset="0"/>
              </a:rPr>
              <a:t>amylopectin</a:t>
            </a:r>
            <a:r>
              <a:rPr lang="en-US" sz="3600" dirty="0" smtClean="0">
                <a:latin typeface="Calibri" pitchFamily="34" charset="0"/>
                <a:ea typeface="Calibri" pitchFamily="34" charset="0"/>
                <a:cs typeface="ArialMT" charset="0"/>
              </a:rPr>
              <a:t> are joined by </a:t>
            </a:r>
            <a:r>
              <a:rPr lang="en-US" sz="3600" dirty="0" smtClean="0">
                <a:latin typeface="Calibri" pitchFamily="34" charset="0"/>
                <a:ea typeface="Calibri" pitchFamily="34" charset="0"/>
                <a:cs typeface="SymbolMT" charset="-128"/>
              </a:rPr>
              <a:t>α</a:t>
            </a:r>
            <a:r>
              <a:rPr lang="en-US" sz="3600" dirty="0" smtClean="0">
                <a:latin typeface="Calibri" pitchFamily="34" charset="0"/>
                <a:ea typeface="Calibri" pitchFamily="34" charset="0"/>
                <a:cs typeface="ArialMT" charset="0"/>
              </a:rPr>
              <a:t>-(1,4) </a:t>
            </a:r>
            <a:r>
              <a:rPr lang="en-US" sz="3600" dirty="0" err="1" smtClean="0">
                <a:latin typeface="Calibri" pitchFamily="34" charset="0"/>
                <a:ea typeface="Calibri" pitchFamily="34" charset="0"/>
                <a:cs typeface="ArialMT" charset="0"/>
              </a:rPr>
              <a:t>glycosidic</a:t>
            </a:r>
            <a:r>
              <a:rPr lang="en-US" sz="3600" dirty="0" smtClean="0">
                <a:latin typeface="Calibri" pitchFamily="34" charset="0"/>
                <a:ea typeface="Calibri" pitchFamily="34" charset="0"/>
                <a:cs typeface="ArialMT" charset="0"/>
              </a:rPr>
              <a:t> linkage as in </a:t>
            </a:r>
            <a:r>
              <a:rPr lang="en-US" sz="3600" dirty="0" err="1" smtClean="0">
                <a:latin typeface="Calibri" pitchFamily="34" charset="0"/>
                <a:ea typeface="Calibri" pitchFamily="34" charset="0"/>
                <a:cs typeface="ArialMT" charset="0"/>
              </a:rPr>
              <a:t>amylose</a:t>
            </a:r>
            <a:r>
              <a:rPr lang="en-US" sz="3600" dirty="0" smtClean="0">
                <a:latin typeface="Calibri" pitchFamily="34" charset="0"/>
                <a:ea typeface="Calibri" pitchFamily="34" charset="0"/>
                <a:cs typeface="ArialMT" charset="0"/>
              </a:rPr>
              <a:t> , but the branch points of </a:t>
            </a:r>
            <a:r>
              <a:rPr lang="en-US" sz="3600" dirty="0" err="1" smtClean="0">
                <a:latin typeface="Calibri" pitchFamily="34" charset="0"/>
                <a:ea typeface="Calibri" pitchFamily="34" charset="0"/>
                <a:cs typeface="ArialMT" charset="0"/>
              </a:rPr>
              <a:t>amylopectin</a:t>
            </a:r>
            <a:r>
              <a:rPr lang="en-US" sz="3600" dirty="0" smtClean="0">
                <a:latin typeface="Calibri" pitchFamily="34" charset="0"/>
                <a:ea typeface="Calibri" pitchFamily="34" charset="0"/>
                <a:cs typeface="ArialMT" charset="0"/>
              </a:rPr>
              <a:t> are </a:t>
            </a:r>
            <a:r>
              <a:rPr lang="en-US" sz="3600" dirty="0" smtClean="0">
                <a:latin typeface="Calibri" pitchFamily="34" charset="0"/>
                <a:ea typeface="Calibri" pitchFamily="34" charset="0"/>
                <a:cs typeface="SymbolMT" charset="-128"/>
              </a:rPr>
              <a:t>α</a:t>
            </a:r>
            <a:r>
              <a:rPr lang="en-US" sz="3600" dirty="0" smtClean="0">
                <a:latin typeface="Calibri" pitchFamily="34" charset="0"/>
                <a:ea typeface="Calibri" pitchFamily="34" charset="0"/>
                <a:cs typeface="ArialMT" charset="0"/>
              </a:rPr>
              <a:t>- (1,6) linkages. The branch points repeat about every 20 to 30 (1-4) linkages</a:t>
            </a:r>
            <a:endParaRPr lang="en-US" sz="3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a:srcRect/>
          <a:stretch>
            <a:fillRect/>
          </a:stretch>
        </p:blipFill>
        <p:spPr bwMode="auto">
          <a:xfrm>
            <a:off x="0" y="44624"/>
            <a:ext cx="9144000" cy="64533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30777"/>
            <a:ext cx="9144000"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Calibri" pitchFamily="34" charset="0"/>
                <a:ea typeface="Calibri" pitchFamily="34" charset="0"/>
                <a:cs typeface="Arial-BoldMT" charset="0"/>
              </a:rPr>
              <a:t>Glycogen:</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Glycogen is the main storage polysaccharide of animal cells (Animal starch).</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It is present in liver and in skeletal muscle.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Like amylopectin glycogen is a branched polysaccharide of D-glucose units in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charset="-128"/>
              </a:rPr>
              <a:t>α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(1, 4) linkages, but it is highly branched.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The branches are formed by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charset="-128"/>
              </a:rPr>
              <a:t>α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-(1,6)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ArialMT" charset="0"/>
              </a:rPr>
              <a:t>glycosidic</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linkage that occurs after every 8 -12 residues. </a:t>
            </a:r>
            <a:endParaRPr lang="en-US" sz="2800" dirty="0">
              <a:latin typeface="Calibri" pitchFamily="34" charset="0"/>
              <a:ea typeface="Calibri" pitchFamily="34" charset="0"/>
              <a:cs typeface="ArialMT" charset="0"/>
            </a:endParaRPr>
          </a:p>
          <a:p>
            <a:pPr marR="0" lvl="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a:t>
            </a:r>
          </a:p>
          <a:p>
            <a:pPr marR="0" lvl="0" algn="just" defTabSz="914400" rtl="0" eaLnBrk="0" fontAlgn="base" latinLnBrk="0" hangingPunct="0">
              <a:lnSpc>
                <a:spcPct val="100000"/>
              </a:lnSpc>
              <a:spcBef>
                <a:spcPct val="0"/>
              </a:spcBef>
              <a:spcAft>
                <a:spcPct val="0"/>
              </a:spcAft>
              <a:buClrTx/>
              <a:buSzTx/>
              <a:tabLst/>
            </a:pPr>
            <a:r>
              <a:rPr lang="en-US" sz="2800" dirty="0">
                <a:latin typeface="Calibri" pitchFamily="34" charset="0"/>
                <a:ea typeface="Calibri" pitchFamily="34" charset="0"/>
                <a:cs typeface="ArialMT" charset="0"/>
              </a:rPr>
              <a:t> </a:t>
            </a:r>
            <a:r>
              <a:rPr lang="en-US" sz="2800" dirty="0" smtClean="0">
                <a:latin typeface="Calibri" pitchFamily="34" charset="0"/>
                <a:ea typeface="Calibri" pitchFamily="34" charset="0"/>
                <a:cs typeface="ArialMT" charset="0"/>
              </a:rPr>
              <a: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Therefore liver cell can store glycogen within a small space. Multiple terminals of branch points release many glucose units in short time.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88171"/>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70C0"/>
                </a:solidFill>
                <a:effectLst/>
                <a:latin typeface="Calibri" pitchFamily="34" charset="0"/>
                <a:ea typeface="Calibri" pitchFamily="34" charset="0"/>
                <a:cs typeface="Arial-BoldMT" charset="0"/>
              </a:rPr>
              <a:t>Chemistry of Carbohydrates</a:t>
            </a:r>
            <a:endParaRPr kumimoji="0" lang="en-US" sz="36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70C0"/>
                </a:solidFill>
                <a:effectLst/>
                <a:latin typeface="Calibri" pitchFamily="34" charset="0"/>
                <a:ea typeface="Calibri" pitchFamily="34" charset="0"/>
                <a:cs typeface="Arial-BoldMT" charset="0"/>
              </a:rPr>
              <a:t>Classification and Structure</a:t>
            </a:r>
            <a:endParaRPr kumimoji="0" lang="en-US" sz="36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70C0"/>
                </a:solidFill>
                <a:effectLst/>
                <a:latin typeface="Calibri" pitchFamily="34" charset="0"/>
                <a:ea typeface="Calibri" pitchFamily="34" charset="0"/>
                <a:cs typeface="Arial-BoldMT" charset="0"/>
              </a:rPr>
              <a:t>Classification</a:t>
            </a:r>
            <a:endParaRPr kumimoji="0" lang="en-US" sz="36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charset="0"/>
              </a:rPr>
              <a:t>There are three major classes of carbohydrates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BoldMT"/>
                <a:ea typeface="Calibri" pitchFamily="34" charset="0"/>
                <a:cs typeface="SymbolMT"/>
              </a:rPr>
              <a:t>•</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SymbolMT"/>
              </a:rPr>
              <a:t> </a:t>
            </a:r>
            <a:r>
              <a:rPr kumimoji="0" lang="en-US" sz="3200" b="0" i="0" u="none" strike="noStrike" cap="none" normalizeH="0" baseline="0" dirty="0" err="1" smtClean="0">
                <a:ln>
                  <a:noFill/>
                </a:ln>
                <a:solidFill>
                  <a:schemeClr val="tx1"/>
                </a:solidFill>
                <a:effectLst/>
                <a:latin typeface="Calibri" pitchFamily="34" charset="0"/>
                <a:ea typeface="Calibri" pitchFamily="34" charset="0"/>
                <a:cs typeface="ArialMT" charset="0"/>
              </a:rPr>
              <a:t>Monosaccharides</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charset="0"/>
              </a:rPr>
              <a:t> (mono = one)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BoldMT"/>
                <a:ea typeface="Calibri" pitchFamily="34" charset="0"/>
                <a:cs typeface="SymbolMT"/>
              </a:rPr>
              <a:t>•</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SymbolMT"/>
              </a:rPr>
              <a:t>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charset="0"/>
              </a:rPr>
              <a:t>Oligosaccharides (</a:t>
            </a:r>
            <a:r>
              <a:rPr kumimoji="0" lang="en-US" sz="3200" b="0" i="0" u="none" strike="noStrike" cap="none" normalizeH="0" baseline="0" dirty="0" err="1" smtClean="0">
                <a:ln>
                  <a:noFill/>
                </a:ln>
                <a:solidFill>
                  <a:schemeClr val="tx1"/>
                </a:solidFill>
                <a:effectLst/>
                <a:latin typeface="Calibri" pitchFamily="34" charset="0"/>
                <a:ea typeface="Calibri" pitchFamily="34" charset="0"/>
                <a:cs typeface="ArialMT" charset="0"/>
              </a:rPr>
              <a:t>oligo</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charset="0"/>
              </a:rPr>
              <a:t>= few) 2-10 monosaccharide units.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BoldMT"/>
                <a:ea typeface="Calibri" pitchFamily="34" charset="0"/>
                <a:cs typeface="SymbolMT"/>
              </a:rPr>
              <a:t>•</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SymbolMT"/>
              </a:rPr>
              <a:t>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MT" charset="0"/>
              </a:rPr>
              <a:t>Polysaccharides (Poly = many) &gt;10 monosaccharide units.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srcRect/>
          <a:stretch>
            <a:fillRect/>
          </a:stretch>
        </p:blipFill>
        <p:spPr bwMode="auto">
          <a:xfrm>
            <a:off x="1214414" y="1000108"/>
            <a:ext cx="6912000" cy="248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2"/>
          <a:srcRect/>
          <a:stretch>
            <a:fillRect/>
          </a:stretch>
        </p:blipFill>
        <p:spPr bwMode="auto">
          <a:xfrm>
            <a:off x="1" y="0"/>
            <a:ext cx="914399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mj-cs"/>
              </a:rPr>
              <a:t>Cellulose</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Cellulose is the most abundant structural polysaccharide in plants. It is fibrous, tough, water insoluble.</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Cellulose is a linear unbranched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mj-cs"/>
              </a:rPr>
              <a:t>homopolysaccharide</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of 10,000 or more D- glucose units connected by β-(1, 4)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mj-cs"/>
              </a:rPr>
              <a:t>glycosidic</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bonds.</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Humans cannot use cellulose because they lack of enzyme</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mj-cs"/>
              </a:rPr>
              <a:t>cellulase</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to hydrolyze the β-( 1-4) linkages.</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mj-cs"/>
            </a:endParaRPr>
          </a:p>
        </p:txBody>
      </p:sp>
      <p:pic>
        <p:nvPicPr>
          <p:cNvPr id="3" name="صورة 2"/>
          <p:cNvPicPr/>
          <p:nvPr/>
        </p:nvPicPr>
        <p:blipFill>
          <a:blip r:embed="rId2"/>
          <a:srcRect/>
          <a:stretch>
            <a:fillRect/>
          </a:stretch>
        </p:blipFill>
        <p:spPr bwMode="auto">
          <a:xfrm>
            <a:off x="0" y="3857617"/>
            <a:ext cx="9144000" cy="2138571"/>
          </a:xfrm>
          <a:prstGeom prst="rect">
            <a:avLst/>
          </a:prstGeom>
          <a:noFill/>
          <a:ln w="9525">
            <a:noFill/>
            <a:miter lim="800000"/>
            <a:headEnd/>
            <a:tailEnd/>
          </a:ln>
        </p:spPr>
      </p:pic>
      <p:sp>
        <p:nvSpPr>
          <p:cNvPr id="38914" name="Rectangle 2"/>
          <p:cNvSpPr>
            <a:spLocks noChangeArrowheads="1"/>
          </p:cNvSpPr>
          <p:nvPr/>
        </p:nvSpPr>
        <p:spPr bwMode="auto">
          <a:xfrm>
            <a:off x="928662" y="6143644"/>
            <a:ext cx="4996624"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BoldMT" charset="0"/>
              </a:rPr>
              <a:t>                              Structure of Cellulose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272837"/>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err="1" smtClean="0">
                <a:ln>
                  <a:noFill/>
                </a:ln>
                <a:solidFill>
                  <a:srgbClr val="FF0000"/>
                </a:solidFill>
                <a:effectLst/>
                <a:latin typeface="Calibri" pitchFamily="34" charset="0"/>
                <a:ea typeface="Calibri" pitchFamily="34" charset="0"/>
                <a:cs typeface="Arial-BoldMT" charset="0"/>
              </a:rPr>
              <a:t>Dextrins</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MT" charset="0"/>
              </a:rPr>
              <a:t>     These are highly branched </a:t>
            </a: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MT" charset="0"/>
              </a:rPr>
              <a:t>homopolymers</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MT" charset="0"/>
              </a:rPr>
              <a:t> of glucose units with </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SymbolMT" charset="-128"/>
              </a:rPr>
              <a:t>α</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MT" charset="0"/>
              </a:rPr>
              <a:t>-(1, 6), </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SymbolMT" charset="-128"/>
              </a:rPr>
              <a:t>α</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MT" charset="0"/>
              </a:rPr>
              <a:t>-(1, 4) and </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SymbolMT" charset="-128"/>
              </a:rPr>
              <a:t>α</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MT" charset="0"/>
              </a:rPr>
              <a:t>-(1, 3) linkages.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MT" charset="0"/>
              </a:rPr>
              <a:t>    Since they do not easily go out of vascular compartment they are used for intravenous infusion as plasma volume expander in the treatment of </a:t>
            </a: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MT" charset="0"/>
              </a:rPr>
              <a:t>hypovolumic</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MT" charset="0"/>
              </a:rPr>
              <a:t> shock.</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30777"/>
            <a:ext cx="91440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Calibri" pitchFamily="34" charset="0"/>
                <a:ea typeface="Calibri" pitchFamily="34" charset="0"/>
                <a:cs typeface="Arial-BoldMT" charset="0"/>
              </a:rPr>
              <a:t>Hetero polysaccharides</a:t>
            </a:r>
            <a:endParaRPr kumimoji="0" lang="en-US" sz="32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These are polysaccharides containing more than one type of sugar residues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مستطيل 2"/>
          <p:cNvSpPr/>
          <p:nvPr/>
        </p:nvSpPr>
        <p:spPr>
          <a:xfrm>
            <a:off x="0" y="1720840"/>
            <a:ext cx="9144000" cy="4832092"/>
          </a:xfrm>
          <a:prstGeom prst="rect">
            <a:avLst/>
          </a:prstGeom>
        </p:spPr>
        <p:txBody>
          <a:bodyPr wrap="square">
            <a:spAutoFit/>
          </a:bodyPr>
          <a:lstStyle/>
          <a:p>
            <a:pPr lvl="0" algn="just" rtl="0" fontAlgn="base">
              <a:spcBef>
                <a:spcPct val="0"/>
              </a:spcBef>
              <a:spcAft>
                <a:spcPct val="0"/>
              </a:spcAft>
            </a:pPr>
            <a:r>
              <a:rPr lang="en-US" sz="2800" b="1" dirty="0" smtClean="0">
                <a:solidFill>
                  <a:srgbClr val="FF0000"/>
                </a:solidFill>
                <a:latin typeface="Calibri" pitchFamily="34" charset="0"/>
                <a:ea typeface="Calibri" pitchFamily="34" charset="0"/>
                <a:cs typeface="Arial-BoldMT" charset="0"/>
              </a:rPr>
              <a:t>Heparin:</a:t>
            </a:r>
            <a:endParaRPr lang="en-US" sz="2800" dirty="0" smtClean="0">
              <a:solidFill>
                <a:srgbClr val="FF0000"/>
              </a:solidFill>
              <a:latin typeface="Arial" pitchFamily="34" charset="0"/>
              <a:cs typeface="Arial" pitchFamily="34" charset="0"/>
            </a:endParaRPr>
          </a:p>
          <a:p>
            <a:pPr lvl="0" algn="just" rtl="0" eaLnBrk="0" fontAlgn="base" hangingPunct="0">
              <a:spcBef>
                <a:spcPct val="0"/>
              </a:spcBef>
              <a:spcAft>
                <a:spcPct val="0"/>
              </a:spcAft>
            </a:pPr>
            <a:r>
              <a:rPr lang="en-US" sz="2800" dirty="0" smtClean="0">
                <a:latin typeface="Arial-BoldMT"/>
                <a:ea typeface="Calibri" pitchFamily="34" charset="0"/>
                <a:cs typeface="SymbolMT" charset="-128"/>
              </a:rPr>
              <a:t>•</a:t>
            </a:r>
            <a:r>
              <a:rPr lang="en-US" sz="2800" dirty="0" smtClean="0">
                <a:latin typeface="Calibri" pitchFamily="34" charset="0"/>
                <a:ea typeface="Calibri" pitchFamily="34" charset="0"/>
                <a:cs typeface="SymbolMT" charset="-128"/>
              </a:rPr>
              <a:t> </a:t>
            </a:r>
            <a:r>
              <a:rPr lang="en-US" sz="2800" dirty="0" smtClean="0">
                <a:latin typeface="Calibri" pitchFamily="34" charset="0"/>
                <a:ea typeface="Calibri" pitchFamily="34" charset="0"/>
                <a:cs typeface="ArialMT" charset="0"/>
              </a:rPr>
              <a:t>contains a repeating unit of D-glucuronic and D- </a:t>
            </a:r>
            <a:r>
              <a:rPr lang="en-US" sz="2800" dirty="0" err="1" smtClean="0">
                <a:latin typeface="Calibri" pitchFamily="34" charset="0"/>
                <a:ea typeface="Calibri" pitchFamily="34" charset="0"/>
                <a:cs typeface="ArialMT" charset="0"/>
              </a:rPr>
              <a:t>gluconsamine</a:t>
            </a:r>
            <a:r>
              <a:rPr lang="en-US" sz="2800" dirty="0" smtClean="0">
                <a:latin typeface="Calibri" pitchFamily="34" charset="0"/>
                <a:ea typeface="Calibri" pitchFamily="34" charset="0"/>
                <a:cs typeface="ArialMT" charset="0"/>
              </a:rPr>
              <a:t>, with sulfate groups on some of the hydroxyl and </a:t>
            </a:r>
            <a:r>
              <a:rPr lang="en-US" sz="2800" dirty="0" err="1" smtClean="0">
                <a:latin typeface="Calibri" pitchFamily="34" charset="0"/>
                <a:ea typeface="Calibri" pitchFamily="34" charset="0"/>
                <a:cs typeface="ArialMT" charset="0"/>
              </a:rPr>
              <a:t>aminx</a:t>
            </a:r>
            <a:r>
              <a:rPr lang="en-US" sz="2800" dirty="0" smtClean="0">
                <a:latin typeface="Calibri" pitchFamily="34" charset="0"/>
                <a:ea typeface="Calibri" pitchFamily="34" charset="0"/>
                <a:cs typeface="ArialMT" charset="0"/>
              </a:rPr>
              <a:t>-groups</a:t>
            </a:r>
            <a:endParaRPr lang="en-US" sz="2800" dirty="0" smtClean="0">
              <a:latin typeface="Arial" pitchFamily="34" charset="0"/>
              <a:cs typeface="Arial" pitchFamily="34" charset="0"/>
            </a:endParaRPr>
          </a:p>
          <a:p>
            <a:pPr lvl="0" algn="just" rtl="0" eaLnBrk="0" fontAlgn="base" hangingPunct="0">
              <a:spcBef>
                <a:spcPct val="0"/>
              </a:spcBef>
              <a:spcAft>
                <a:spcPct val="0"/>
              </a:spcAft>
            </a:pPr>
            <a:r>
              <a:rPr lang="en-US" sz="2800" dirty="0" smtClean="0">
                <a:latin typeface="Arial-BoldMT"/>
                <a:ea typeface="Calibri" pitchFamily="34" charset="0"/>
                <a:cs typeface="SymbolMT" charset="-128"/>
              </a:rPr>
              <a:t>•</a:t>
            </a:r>
            <a:r>
              <a:rPr lang="en-US" sz="2800" dirty="0" smtClean="0">
                <a:latin typeface="Calibri" pitchFamily="34" charset="0"/>
                <a:ea typeface="Calibri" pitchFamily="34" charset="0"/>
                <a:cs typeface="SymbolMT" charset="-128"/>
              </a:rPr>
              <a:t> </a:t>
            </a:r>
            <a:r>
              <a:rPr lang="en-US" sz="2800" dirty="0" smtClean="0">
                <a:latin typeface="Calibri" pitchFamily="34" charset="0"/>
                <a:ea typeface="Calibri" pitchFamily="34" charset="0"/>
                <a:cs typeface="ArialMT" charset="0"/>
              </a:rPr>
              <a:t>It is an important anticoagulant, prevents the clotting of blood by inhibiting the conversion of prothrombin to thrombin.</a:t>
            </a:r>
            <a:endParaRPr lang="en-US" sz="2800" dirty="0" smtClean="0">
              <a:latin typeface="Arial" pitchFamily="34" charset="0"/>
              <a:cs typeface="Arial" pitchFamily="34" charset="0"/>
            </a:endParaRPr>
          </a:p>
          <a:p>
            <a:pPr lvl="0" algn="just" rtl="0" eaLnBrk="0" fontAlgn="base" hangingPunct="0">
              <a:spcBef>
                <a:spcPct val="0"/>
              </a:spcBef>
              <a:spcAft>
                <a:spcPct val="0"/>
              </a:spcAft>
            </a:pPr>
            <a:r>
              <a:rPr lang="en-US" sz="2800" dirty="0" smtClean="0">
                <a:latin typeface="Calibri" pitchFamily="34" charset="0"/>
                <a:ea typeface="Calibri" pitchFamily="34" charset="0"/>
                <a:cs typeface="ArialMT" charset="0"/>
              </a:rPr>
              <a:t>Thrombin is an enzyme that acts on the conversion of plasma</a:t>
            </a:r>
            <a:endParaRPr lang="en-US" sz="2800" dirty="0" smtClean="0">
              <a:latin typeface="Arial" pitchFamily="34" charset="0"/>
              <a:cs typeface="Arial" pitchFamily="34" charset="0"/>
            </a:endParaRPr>
          </a:p>
          <a:p>
            <a:pPr lvl="0" algn="just" rtl="0" eaLnBrk="0" fontAlgn="base" hangingPunct="0">
              <a:spcBef>
                <a:spcPct val="0"/>
              </a:spcBef>
              <a:spcAft>
                <a:spcPct val="0"/>
              </a:spcAft>
            </a:pPr>
            <a:r>
              <a:rPr lang="en-US" sz="2800" dirty="0" smtClean="0">
                <a:latin typeface="Calibri" pitchFamily="34" charset="0"/>
                <a:ea typeface="Calibri" pitchFamily="34" charset="0"/>
                <a:cs typeface="ArialMT" charset="0"/>
              </a:rPr>
              <a:t>fibrinogen into the fibrin.</a:t>
            </a:r>
            <a:endParaRPr lang="en-US" sz="2800" dirty="0" smtClean="0">
              <a:latin typeface="Arial" pitchFamily="34" charset="0"/>
              <a:cs typeface="Arial" pitchFamily="34" charset="0"/>
            </a:endParaRPr>
          </a:p>
          <a:p>
            <a:pPr lvl="0" algn="just" rtl="0" eaLnBrk="0" fontAlgn="base" hangingPunct="0">
              <a:spcBef>
                <a:spcPct val="0"/>
              </a:spcBef>
              <a:spcAft>
                <a:spcPct val="0"/>
              </a:spcAft>
            </a:pPr>
            <a:r>
              <a:rPr lang="en-US" sz="2800" dirty="0" smtClean="0">
                <a:latin typeface="Arial-BoldMT"/>
                <a:ea typeface="Calibri" pitchFamily="34" charset="0"/>
                <a:cs typeface="SymbolMT" charset="-128"/>
              </a:rPr>
              <a:t>•</a:t>
            </a:r>
            <a:r>
              <a:rPr lang="en-US" sz="2800" dirty="0" smtClean="0">
                <a:latin typeface="Calibri" pitchFamily="34" charset="0"/>
                <a:ea typeface="Calibri" pitchFamily="34" charset="0"/>
                <a:cs typeface="SymbolMT" charset="-128"/>
              </a:rPr>
              <a:t> </a:t>
            </a:r>
            <a:r>
              <a:rPr lang="en-US" sz="2800" dirty="0" smtClean="0">
                <a:latin typeface="Calibri" pitchFamily="34" charset="0"/>
                <a:ea typeface="Calibri" pitchFamily="34" charset="0"/>
                <a:cs typeface="ArialMT" charset="0"/>
              </a:rPr>
              <a:t>It is found in mast cells in lung, liver skin and intestinal mucosa.</a:t>
            </a: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39583"/>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err="1" smtClean="0">
                <a:ln>
                  <a:noFill/>
                </a:ln>
                <a:solidFill>
                  <a:srgbClr val="0070C0"/>
                </a:solidFill>
                <a:effectLst/>
                <a:latin typeface="Calibri" pitchFamily="34" charset="0"/>
                <a:ea typeface="Calibri" pitchFamily="34" charset="0"/>
                <a:cs typeface="+mj-cs"/>
              </a:rPr>
              <a:t>Monosaccharides</a:t>
            </a:r>
            <a:endParaRPr kumimoji="0" lang="en-US" sz="3600" b="0" i="0" u="none" strike="noStrike" cap="none" normalizeH="0" baseline="0" dirty="0" smtClean="0">
              <a:ln>
                <a:noFill/>
              </a:ln>
              <a:solidFill>
                <a:srgbClr val="0070C0"/>
              </a:solidFill>
              <a:effectLst/>
              <a:latin typeface="Arial" pitchFamily="34" charset="0"/>
              <a:cs typeface="+mj-cs"/>
            </a:endParaRPr>
          </a:p>
          <a:p>
            <a:pPr lvl="0" algn="just" rtl="0" eaLnBrk="0" fontAlgn="base" hangingPunct="0">
              <a:spcBef>
                <a:spcPct val="0"/>
              </a:spcBef>
              <a:spcAft>
                <a:spcPct val="0"/>
              </a:spcAf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   Monosaccharides also called simple sugars. They consist of a single </a:t>
            </a:r>
            <a:r>
              <a:rPr kumimoji="0" lang="en-US" sz="3200" b="0" i="0" u="none" strike="noStrike" cap="none" normalizeH="0" baseline="0" dirty="0" err="1" smtClean="0">
                <a:ln>
                  <a:noFill/>
                </a:ln>
                <a:solidFill>
                  <a:schemeClr val="tx1"/>
                </a:solidFill>
                <a:effectLst/>
                <a:latin typeface="Calibri" pitchFamily="34" charset="0"/>
                <a:ea typeface="Calibri" pitchFamily="34" charset="0"/>
                <a:cs typeface="+mj-cs"/>
              </a:rPr>
              <a:t>polyhydroxy</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en-US" sz="3200" b="0" i="0" u="none" strike="noStrike" cap="none" normalizeH="0" baseline="0" dirty="0" smtClean="0">
                <a:ln>
                  <a:noFill/>
                </a:ln>
                <a:solidFill>
                  <a:srgbClr val="FF0000"/>
                </a:solidFill>
                <a:effectLst/>
                <a:latin typeface="Calibri" pitchFamily="34" charset="0"/>
                <a:ea typeface="Calibri" pitchFamily="34" charset="0"/>
                <a:cs typeface="+mj-cs"/>
              </a:rPr>
              <a:t>aldehyde</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 </a:t>
            </a:r>
            <a:r>
              <a:rPr lang="en-US" sz="3200" dirty="0" smtClean="0">
                <a:latin typeface="Calibri" pitchFamily="34" charset="0"/>
                <a:ea typeface="Calibri" pitchFamily="34" charset="0"/>
                <a:cs typeface="+mj-cs"/>
              </a:rPr>
              <a:t>or </a:t>
            </a:r>
            <a:r>
              <a:rPr lang="en-US" sz="3200" dirty="0" smtClean="0">
                <a:solidFill>
                  <a:srgbClr val="FF0000"/>
                </a:solidFill>
                <a:latin typeface="Calibri" pitchFamily="34" charset="0"/>
                <a:ea typeface="Calibri" pitchFamily="34" charset="0"/>
                <a:cs typeface="+mj-cs"/>
              </a:rPr>
              <a:t>ketone</a:t>
            </a:r>
            <a:r>
              <a:rPr lang="en-US" sz="3200" dirty="0" smtClean="0">
                <a:latin typeface="Calibri" pitchFamily="34" charset="0"/>
                <a:ea typeface="Calibri" pitchFamily="34" charset="0"/>
                <a:cs typeface="+mj-cs"/>
              </a:rPr>
              <a:t> units.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The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most abundant monosaccharides in nature are the 6-carbon sugars like D-glucose </a:t>
            </a:r>
            <a:r>
              <a:rPr kumimoji="0" lang="en-US" sz="3200" b="0" i="0" u="none" strike="noStrike" cap="none" normalizeH="0" baseline="0" dirty="0" smtClean="0">
                <a:ln>
                  <a:noFill/>
                </a:ln>
                <a:solidFill>
                  <a:schemeClr val="tx1"/>
                </a:solidFill>
                <a:effectLst/>
                <a:latin typeface="Arial" pitchFamily="34" charset="0"/>
                <a:ea typeface="Calibri" pitchFamily="34" charset="0"/>
                <a:cs typeface="+mj-cs"/>
              </a:rPr>
              <a:t>and fructose</a:t>
            </a:r>
            <a:r>
              <a:rPr kumimoji="0" lang="en-US" sz="3200" b="0" i="0" u="none" strike="noStrike" cap="none" normalizeH="0" baseline="0" dirty="0" smtClean="0">
                <a:ln>
                  <a:noFill/>
                </a:ln>
                <a:solidFill>
                  <a:schemeClr val="tx1"/>
                </a:solidFill>
                <a:effectLst/>
                <a:latin typeface="Arial" pitchFamily="34" charset="0"/>
                <a:cs typeface="+mj-cs"/>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a typeface="Calibri" pitchFamily="34" charset="0"/>
              <a:cs typeface="+mj-cs"/>
            </a:endParaRPr>
          </a:p>
        </p:txBody>
      </p:sp>
      <p:pic>
        <p:nvPicPr>
          <p:cNvPr id="32771" name="Picture 3"/>
          <p:cNvPicPr>
            <a:picLocks noChangeAspect="1" noChangeArrowheads="1"/>
          </p:cNvPicPr>
          <p:nvPr/>
        </p:nvPicPr>
        <p:blipFill>
          <a:blip r:embed="rId2"/>
          <a:srcRect/>
          <a:stretch>
            <a:fillRect/>
          </a:stretch>
        </p:blipFill>
        <p:spPr bwMode="auto">
          <a:xfrm>
            <a:off x="144016" y="2744486"/>
            <a:ext cx="8748464" cy="38528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175756"/>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70C0"/>
                </a:solidFill>
                <a:effectLst/>
                <a:latin typeface="Calibri" pitchFamily="34" charset="0"/>
                <a:ea typeface="Calibri" pitchFamily="34" charset="0"/>
                <a:cs typeface="Arial-BoldMT" charset="0"/>
              </a:rPr>
              <a:t>Structure</a:t>
            </a:r>
            <a:endParaRPr kumimoji="0" lang="en-US" sz="36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Monosaccharide has a backbone, which is un- branched, single bonded carbon chain.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    One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of the carbon atoms is double bonded to an oxygen atom to form carbonyl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group. Each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of the other carbon atoms has a hydroxyl group. Example. Structure of Glucose Open chain D-glucose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charset="-128"/>
              </a:rPr>
              <a:t>α</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-D –glucose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SymbolMT" charset="-128"/>
              </a:rPr>
              <a:t>α</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-D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glucose (Fisher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MT" charset="0"/>
              </a:rPr>
              <a:t>formula) (Haworth formula)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Arial-BoldMT" charset="0"/>
              </a:rPr>
              <a:t>structures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Arial-BoldMT" charset="0"/>
              </a:rPr>
              <a:t>of </a:t>
            </a:r>
            <a:r>
              <a:rPr kumimoji="0" lang="en-US" sz="2800" b="1" i="0" u="none" strike="noStrike" cap="none" normalizeH="0" baseline="0" dirty="0" err="1" smtClean="0">
                <a:ln>
                  <a:noFill/>
                </a:ln>
                <a:solidFill>
                  <a:schemeClr val="tx1"/>
                </a:solidFill>
                <a:effectLst/>
                <a:latin typeface="Calibri" pitchFamily="34" charset="0"/>
                <a:ea typeface="Calibri" pitchFamily="34" charset="0"/>
                <a:cs typeface="Arial-BoldMT" charset="0"/>
              </a:rPr>
              <a:t>D.Glucose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صورة 2"/>
          <p:cNvPicPr/>
          <p:nvPr/>
        </p:nvPicPr>
        <p:blipFill>
          <a:blip r:embed="rId2"/>
          <a:srcRect/>
          <a:stretch>
            <a:fillRect/>
          </a:stretch>
        </p:blipFill>
        <p:spPr bwMode="auto">
          <a:xfrm>
            <a:off x="1928794" y="4000504"/>
            <a:ext cx="5072098" cy="2357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500042"/>
            <a:ext cx="9144000" cy="5922134"/>
          </a:xfrm>
          <a:prstGeom prst="rect">
            <a:avLst/>
          </a:prstGeom>
        </p:spPr>
        <p:txBody>
          <a:bodyPr wrap="square">
            <a:spAutoFit/>
          </a:bodyPr>
          <a:lstStyle/>
          <a:p>
            <a:pPr algn="l">
              <a:lnSpc>
                <a:spcPct val="150000"/>
              </a:lnSpc>
            </a:pPr>
            <a:r>
              <a:rPr lang="en-US" sz="3200" dirty="0" smtClean="0"/>
              <a:t>There are two families of </a:t>
            </a:r>
            <a:r>
              <a:rPr lang="en-US" sz="3200" dirty="0" err="1" smtClean="0"/>
              <a:t>monosaccharides</a:t>
            </a:r>
            <a:r>
              <a:rPr lang="en-US" sz="3200" dirty="0" smtClean="0"/>
              <a:t>. </a:t>
            </a:r>
            <a:r>
              <a:rPr lang="en-US" sz="3200" dirty="0" err="1" smtClean="0"/>
              <a:t>Monosaccharides</a:t>
            </a:r>
            <a:r>
              <a:rPr lang="en-US" sz="3200" dirty="0" smtClean="0"/>
              <a:t> having </a:t>
            </a:r>
            <a:r>
              <a:rPr lang="en-US" sz="3200" dirty="0" err="1" smtClean="0"/>
              <a:t>aldehyde</a:t>
            </a:r>
            <a:r>
              <a:rPr lang="en-US" sz="3200" dirty="0" smtClean="0"/>
              <a:t> groups are</a:t>
            </a:r>
          </a:p>
          <a:p>
            <a:pPr algn="l">
              <a:lnSpc>
                <a:spcPct val="150000"/>
              </a:lnSpc>
            </a:pPr>
            <a:r>
              <a:rPr lang="en-US" sz="3200" dirty="0" smtClean="0"/>
              <a:t>called </a:t>
            </a:r>
            <a:r>
              <a:rPr lang="en-US" sz="3200" dirty="0" err="1" smtClean="0">
                <a:solidFill>
                  <a:srgbClr val="FF0000"/>
                </a:solidFill>
              </a:rPr>
              <a:t>Aldoses</a:t>
            </a:r>
            <a:r>
              <a:rPr lang="en-US" sz="3200" dirty="0" smtClean="0"/>
              <a:t> and </a:t>
            </a:r>
            <a:r>
              <a:rPr lang="en-US" sz="3200" dirty="0" err="1" smtClean="0"/>
              <a:t>monosaccharides</a:t>
            </a:r>
            <a:r>
              <a:rPr lang="en-US" sz="3200" dirty="0" smtClean="0"/>
              <a:t> with </a:t>
            </a:r>
            <a:r>
              <a:rPr lang="en-US" sz="3200" dirty="0" err="1" smtClean="0"/>
              <a:t>Ketone</a:t>
            </a:r>
            <a:r>
              <a:rPr lang="en-US" sz="3200" dirty="0" smtClean="0"/>
              <a:t> group are </a:t>
            </a:r>
            <a:r>
              <a:rPr lang="en-US" sz="3200" dirty="0" smtClean="0">
                <a:solidFill>
                  <a:srgbClr val="FF0000"/>
                </a:solidFill>
              </a:rPr>
              <a:t>Ketoses.</a:t>
            </a:r>
          </a:p>
          <a:p>
            <a:pPr algn="l">
              <a:lnSpc>
                <a:spcPct val="150000"/>
              </a:lnSpc>
            </a:pPr>
            <a:r>
              <a:rPr lang="en-US" sz="3200" dirty="0" smtClean="0"/>
              <a:t>Depending on the number of carbon atoms, the </a:t>
            </a:r>
            <a:r>
              <a:rPr lang="en-US" sz="3200" dirty="0" err="1" smtClean="0"/>
              <a:t>monosaccharides</a:t>
            </a:r>
            <a:r>
              <a:rPr lang="en-US" sz="3200" dirty="0" smtClean="0"/>
              <a:t> are named </a:t>
            </a:r>
            <a:r>
              <a:rPr lang="en-US" sz="3200" dirty="0" err="1" smtClean="0"/>
              <a:t>trioses</a:t>
            </a:r>
            <a:r>
              <a:rPr lang="en-US" sz="3200" dirty="0" smtClean="0"/>
              <a:t> (C3),</a:t>
            </a:r>
          </a:p>
          <a:p>
            <a:pPr algn="l">
              <a:lnSpc>
                <a:spcPct val="150000"/>
              </a:lnSpc>
            </a:pPr>
            <a:r>
              <a:rPr lang="en-US" sz="3200" dirty="0" err="1" smtClean="0"/>
              <a:t>tetroses</a:t>
            </a:r>
            <a:r>
              <a:rPr lang="en-US" sz="3200" dirty="0" smtClean="0"/>
              <a:t> (C4), </a:t>
            </a:r>
            <a:r>
              <a:rPr lang="en-US" sz="3200" dirty="0" err="1" smtClean="0"/>
              <a:t>pentoses</a:t>
            </a:r>
            <a:r>
              <a:rPr lang="en-US" sz="3200" dirty="0" smtClean="0"/>
              <a:t> (C5), </a:t>
            </a:r>
            <a:r>
              <a:rPr lang="en-US" sz="3200" dirty="0" err="1" smtClean="0"/>
              <a:t>hexoses</a:t>
            </a:r>
            <a:r>
              <a:rPr lang="en-US" sz="3200" dirty="0" smtClean="0"/>
              <a:t> (C6), heptoses (C7).</a:t>
            </a:r>
            <a:endParaRPr lang="ar-SA"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357166"/>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No of carbon     Generic name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Aldose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family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Ketose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family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atoms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__________________________________________________</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3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Triose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Aldotriose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Ketotriose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Eg.Glyceraldehyde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Eg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Dihydroxyacetone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4 </a:t>
            </a:r>
            <a:r>
              <a:rPr kumimoji="0" lang="en-US" sz="2400" b="0" i="0" u="none" strike="noStrike" cap="none" normalizeH="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Tetrose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lang="en-US" sz="2400" dirty="0" smtClean="0">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Aldotetrose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Ketotetrose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Eg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Erythrose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Eg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Eyrthrulose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5                 Pentose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Aldopentose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Ketopentose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Eg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Ribose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Eg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Ribulose,Xylulose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6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Hexose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Aldohexose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Ketohexose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Eg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Glucose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Eg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Fructose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MT" charset="0"/>
              </a:rPr>
              <a:t>Galactose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Mannose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05075" algn="l"/>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BoldMT"/>
              </a:rPr>
              <a:t>Common Biologically important </a:t>
            </a:r>
            <a:r>
              <a:rPr kumimoji="0" lang="en-US" sz="2400" b="1" i="0" u="none" strike="noStrike" cap="none" normalizeH="0" baseline="0" dirty="0" err="1" smtClean="0">
                <a:ln>
                  <a:noFill/>
                </a:ln>
                <a:solidFill>
                  <a:schemeClr val="tx1"/>
                </a:solidFill>
                <a:effectLst/>
                <a:latin typeface="Calibri" pitchFamily="34" charset="0"/>
                <a:ea typeface="Calibri" pitchFamily="34" charset="0"/>
                <a:cs typeface="Arial-BoldMT"/>
              </a:rPr>
              <a:t>monosaccharides</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BoldMT"/>
              </a:rPr>
              <a:t> with their families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MT"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4870"/>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3600" b="1" i="0" u="none" strike="noStrike" cap="none" normalizeH="0" baseline="0" dirty="0" smtClean="0">
                <a:ln>
                  <a:noFill/>
                </a:ln>
                <a:solidFill>
                  <a:srgbClr val="0070C0"/>
                </a:solidFill>
                <a:effectLst/>
                <a:latin typeface="Calibri" pitchFamily="34" charset="0"/>
                <a:ea typeface="Calibri" pitchFamily="34" charset="0"/>
                <a:cs typeface="+mj-cs"/>
              </a:rPr>
              <a:t>Physical properties</a:t>
            </a:r>
            <a:endParaRPr kumimoji="0" lang="en-US" sz="3600" b="0" i="0" u="none" strike="noStrike" cap="none" normalizeH="0" baseline="0" dirty="0" smtClean="0">
              <a:ln>
                <a:noFill/>
              </a:ln>
              <a:solidFill>
                <a:srgbClr val="0070C0"/>
              </a:solidFill>
              <a:effectLst/>
              <a:latin typeface="Arial" pitchFamily="34" charset="0"/>
              <a:cs typeface="+mj-cs"/>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3600" b="1" i="0" u="none" strike="noStrike" cap="none" normalizeH="0" baseline="0" dirty="0" smtClean="0">
                <a:ln>
                  <a:noFill/>
                </a:ln>
                <a:solidFill>
                  <a:srgbClr val="0070C0"/>
                </a:solidFill>
                <a:effectLst/>
                <a:latin typeface="Calibri" pitchFamily="34" charset="0"/>
                <a:ea typeface="Calibri" pitchFamily="34" charset="0"/>
                <a:cs typeface="+mj-cs"/>
              </a:rPr>
              <a:t>Physical properties of Monosaccharides</a:t>
            </a:r>
            <a:endParaRPr kumimoji="0" lang="en-US" sz="3600" b="0" i="0" u="none" strike="noStrike" cap="none" normalizeH="0" baseline="0" dirty="0" smtClean="0">
              <a:ln>
                <a:noFill/>
              </a:ln>
              <a:solidFill>
                <a:srgbClr val="0070C0"/>
              </a:solidFill>
              <a:effectLst/>
              <a:latin typeface="Arial" pitchFamily="34" charset="0"/>
              <a:cs typeface="+mj-cs"/>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They are colorless, crystalline compounds, readily soluble in water. Their solutions are optically active and exhibit the phenomenon of mutarotation.</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Carbohydrates spontaneously change between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the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α and β configuration.</a:t>
            </a:r>
            <a:endParaRPr kumimoji="0" lang="en-US"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194638"/>
            <a:ext cx="91440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Calibri" pitchFamily="34" charset="0"/>
                <a:ea typeface="Calibri" pitchFamily="34" charset="0"/>
                <a:cs typeface="+mj-cs"/>
              </a:rPr>
              <a:t>Asymmetric Center and Stereoisomerism</a:t>
            </a:r>
            <a:endParaRPr kumimoji="0" lang="en-US" sz="3200" b="0" i="0" u="none" strike="noStrike" cap="none" normalizeH="0" baseline="0" dirty="0" smtClean="0">
              <a:ln>
                <a:noFill/>
              </a:ln>
              <a:solidFill>
                <a:srgbClr val="0070C0"/>
              </a:solidFill>
              <a:effectLst/>
              <a:latin typeface="Arial" pitchFamily="34" charset="0"/>
              <a:cs typeface="+mj-cs"/>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mj-cs"/>
              </a:rPr>
              <a:t>Asymmetric carbon is a carbon that has four different groups or atoms attached to it and having optically activity in solution.</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All the monosaccharides except dihydroxyacetone contain one or more asymmetric or chiral carbon atoms and thus occur in optically active isomeric forms.</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Monosaccharides with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mj-cs"/>
              </a:rPr>
              <a:t>n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number of asymmetric centers will have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mj-cs"/>
              </a:rPr>
              <a:t>2n</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isomeric forms.</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mj-cs"/>
              </a:rPr>
              <a:t>n</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mj-cs"/>
              </a:rPr>
              <a:t>= number of asymmetric carbon atoms).</a:t>
            </a:r>
            <a:endParaRPr kumimoji="0" lang="en-US" sz="28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1820</Words>
  <Application>Microsoft Office PowerPoint</Application>
  <PresentationFormat>عرض على الشاشة (3:4)‏</PresentationFormat>
  <Paragraphs>137</Paragraphs>
  <Slides>34</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34</vt:i4>
      </vt:variant>
    </vt:vector>
  </HeadingPairs>
  <TitlesOfParts>
    <vt:vector size="36" baseType="lpstr">
      <vt:lpstr>سمة Office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yusuf</dc:creator>
  <cp:lastModifiedBy>win</cp:lastModifiedBy>
  <cp:revision>41</cp:revision>
  <dcterms:created xsi:type="dcterms:W3CDTF">2016-10-05T11:29:15Z</dcterms:created>
  <dcterms:modified xsi:type="dcterms:W3CDTF">2019-07-14T15:59:59Z</dcterms:modified>
</cp:coreProperties>
</file>